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4" r:id="rId18"/>
    <p:sldId id="275" r:id="rId19"/>
  </p:sldIdLst>
  <p:sldSz cx="8999538" cy="6840538"/>
  <p:notesSz cx="6888163" cy="10021888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94660" autoAdjust="0"/>
  </p:normalViewPr>
  <p:slideViewPr>
    <p:cSldViewPr snapToGrid="0">
      <p:cViewPr varScale="1">
        <p:scale>
          <a:sx n="50" d="100"/>
          <a:sy n="50" d="100"/>
        </p:scale>
        <p:origin x="54" y="408"/>
      </p:cViewPr>
      <p:guideLst>
        <p:guide orient="horz" pos="2154"/>
        <p:guide pos="2834"/>
      </p:guideLst>
    </p:cSldViewPr>
  </p:slideViewPr>
  <p:outlineViewPr>
    <p:cViewPr>
      <p:scale>
        <a:sx n="33" d="100"/>
        <a:sy n="33" d="100"/>
      </p:scale>
      <p:origin x="0" y="60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339CAB1-97C0-474B-8541-8D345FB23BE7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9F26B244-9BDA-40EF-881A-5B8BD73064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3683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7DC1901-92BB-4FDD-BA03-8B5D36861ACA}" type="datetimeFigureOut">
              <a:rPr lang="cs-CZ" smtClean="0"/>
              <a:t>18.3.2015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19200" y="1252538"/>
            <a:ext cx="44497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31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31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upol.cz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zuzana.hamdanieh@upol.cz" TargetMode="External"/><Relationship Id="rId2" Type="http://schemas.openxmlformats.org/officeDocument/2006/relationships/hyperlink" Target="mailto:yvona.vyhnankova@upol.cz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tepanka.bublikova@upol.cz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zuzana.hanelova@upol.cz" TargetMode="External"/><Relationship Id="rId3" Type="http://schemas.openxmlformats.org/officeDocument/2006/relationships/hyperlink" Target="mailto:zuzana.kullova@upol.cz" TargetMode="External"/><Relationship Id="rId7" Type="http://schemas.openxmlformats.org/officeDocument/2006/relationships/hyperlink" Target="mailto:Jana.dostalova@upol.cz" TargetMode="External"/><Relationship Id="rId2" Type="http://schemas.openxmlformats.org/officeDocument/2006/relationships/hyperlink" Target="mailto:dagmar.pojslova@upol.cz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na.gronychova@upol.cz" TargetMode="External"/><Relationship Id="rId5" Type="http://schemas.openxmlformats.org/officeDocument/2006/relationships/hyperlink" Target="mailto:dana.hellova@upol.cz" TargetMode="External"/><Relationship Id="rId10" Type="http://schemas.openxmlformats.org/officeDocument/2006/relationships/hyperlink" Target="mailto:irena.jedlickova@upol.cz" TargetMode="External"/><Relationship Id="rId4" Type="http://schemas.openxmlformats.org/officeDocument/2006/relationships/hyperlink" Target="mailto:jana.osmani@upol.cz" TargetMode="External"/><Relationship Id="rId9" Type="http://schemas.openxmlformats.org/officeDocument/2006/relationships/hyperlink" Target="mailto:radana.kuncova@upol.cz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upol.cz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5" b="16109"/>
          <a:stretch>
            <a:fillRect/>
          </a:stretch>
        </p:blipFill>
        <p:spPr bwMode="auto">
          <a:xfrm>
            <a:off x="441325" y="1439863"/>
            <a:ext cx="82073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233363" y="3141663"/>
            <a:ext cx="1800225" cy="11255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1964978" y="1045029"/>
            <a:ext cx="516965" cy="7928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0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43125"/>
            <a:ext cx="8229600" cy="3440113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3276600" y="4868863"/>
            <a:ext cx="1079500" cy="5048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219700" y="3473450"/>
            <a:ext cx="1655763" cy="57626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 err="1">
                <a:solidFill>
                  <a:schemeClr val="tx1"/>
                </a:solidFill>
              </a:rPr>
              <a:t>Your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br>
              <a:rPr lang="cs-CZ" sz="1400" b="1" dirty="0">
                <a:solidFill>
                  <a:schemeClr val="tx1"/>
                </a:solidFill>
              </a:rPr>
            </a:br>
            <a:r>
              <a:rPr lang="cs-CZ" sz="1400" b="1" dirty="0" err="1">
                <a:solidFill>
                  <a:schemeClr val="tx1"/>
                </a:solidFill>
              </a:rPr>
              <a:t>Portal</a:t>
            </a:r>
            <a:r>
              <a:rPr lang="cs-CZ" sz="1400" b="1" dirty="0">
                <a:solidFill>
                  <a:schemeClr val="tx1"/>
                </a:solidFill>
              </a:rPr>
              <a:t> ID No.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211638" y="4005263"/>
            <a:ext cx="1152525" cy="863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65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LOG IN - PASSWORD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Password</a:t>
            </a:r>
            <a:r>
              <a:rPr lang="en-US" dirty="0"/>
              <a:t> – a code which you received during the on-line registration before you </a:t>
            </a:r>
            <a:r>
              <a:rPr lang="en-US" dirty="0" smtClean="0"/>
              <a:t>c</a:t>
            </a:r>
            <a:r>
              <a:rPr lang="cs-CZ" dirty="0" smtClean="0"/>
              <a:t>a</a:t>
            </a:r>
            <a:r>
              <a:rPr lang="en-US" dirty="0" smtClean="0"/>
              <a:t>me </a:t>
            </a:r>
            <a:r>
              <a:rPr lang="en-US" dirty="0"/>
              <a:t>to Olomouc.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case you forgot the code, ask </a:t>
            </a:r>
            <a:r>
              <a:rPr lang="cs-CZ" dirty="0" smtClean="0"/>
              <a:t>Mrs. Hamdanieh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your</a:t>
            </a:r>
            <a:r>
              <a:rPr lang="cs-CZ" dirty="0" smtClean="0"/>
              <a:t> </a:t>
            </a:r>
            <a:r>
              <a:rPr lang="cs-CZ" dirty="0" err="1" smtClean="0"/>
              <a:t>Faculty</a:t>
            </a:r>
            <a:r>
              <a:rPr lang="cs-CZ" dirty="0" smtClean="0"/>
              <a:t> </a:t>
            </a:r>
            <a:r>
              <a:rPr lang="cs-CZ" dirty="0" err="1" smtClean="0"/>
              <a:t>coordinator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the international office.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FIND THE COURSE CODE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WEB PAGE OF A DEPARTMET AT UP</a:t>
            </a:r>
          </a:p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Check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web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page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your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„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home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“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department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at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UP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PORTAL</a:t>
            </a:r>
            <a:r>
              <a:rPr lang="cs-CZ" b="1" dirty="0" smtClean="0"/>
              <a:t> UP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http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  <a:hlinkClick r:id="rId2"/>
              </a:rPr>
              <a:t>://portal.upol.cz/</a:t>
            </a:r>
            <a:r>
              <a:rPr lang="cs-CZ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English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version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→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Courses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. Then you need the abbreviation/the code of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your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or any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other 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UP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department to have an overview of the courses. For courses taught in English, choose English language. </a:t>
            </a: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b="1" dirty="0" smtClean="0"/>
              <a:t>WEB PAGE OF UP</a:t>
            </a:r>
            <a:endParaRPr lang="en-US" b="1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Go on http://www.upol.cz/en/ → Studying → </a:t>
            </a:r>
            <a:r>
              <a:rPr lang="en-US" b="1" u="sng" dirty="0">
                <a:solidFill>
                  <a:schemeClr val="bg1">
                    <a:lumMod val="50000"/>
                  </a:schemeClr>
                </a:solidFill>
              </a:rPr>
              <a:t>Course Catalogue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International students can choose courses of all departments and of all faculties!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12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ENROL IN THE COURSE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272560"/>
            <a:ext cx="7560000" cy="3898669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cs-CZ" dirty="0" smtClean="0">
                <a:latin typeface="Calibri" pitchFamily="34" charset="0"/>
              </a:rPr>
              <a:t>You can </a:t>
            </a:r>
            <a:r>
              <a:rPr lang="en-US" altLang="cs-CZ" dirty="0" err="1" smtClean="0">
                <a:latin typeface="Calibri" pitchFamily="34" charset="0"/>
              </a:rPr>
              <a:t>enrol</a:t>
            </a:r>
            <a:r>
              <a:rPr lang="en-US" altLang="cs-CZ" dirty="0" smtClean="0">
                <a:latin typeface="Calibri" pitchFamily="34" charset="0"/>
              </a:rPr>
              <a:t> </a:t>
            </a:r>
            <a:r>
              <a:rPr lang="en-US" altLang="cs-CZ" u="sng" dirty="0" smtClean="0">
                <a:latin typeface="Calibri" pitchFamily="34" charset="0"/>
              </a:rPr>
              <a:t>online</a:t>
            </a:r>
            <a:r>
              <a:rPr lang="en-US" altLang="cs-CZ" dirty="0" smtClean="0">
                <a:latin typeface="Calibri" pitchFamily="34" charset="0"/>
              </a:rPr>
              <a:t> </a:t>
            </a:r>
            <a:r>
              <a:rPr lang="en-US" altLang="cs-CZ" b="1" dirty="0" smtClean="0">
                <a:latin typeface="Calibri" pitchFamily="34" charset="0"/>
              </a:rPr>
              <a:t>by yourselves if there is a free place </a:t>
            </a:r>
            <a:r>
              <a:rPr lang="en-US" altLang="cs-CZ" dirty="0" smtClean="0">
                <a:latin typeface="Calibri" pitchFamily="34" charset="0"/>
              </a:rPr>
              <a:t>in the course before the semester starts</a:t>
            </a: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n-US" altLang="cs-CZ" dirty="0" smtClean="0">
                <a:latin typeface="Calibri" pitchFamily="34" charset="0"/>
              </a:rPr>
              <a:t>If there is </a:t>
            </a:r>
            <a:r>
              <a:rPr lang="en-US" altLang="cs-CZ" b="1" dirty="0" smtClean="0">
                <a:latin typeface="Calibri" pitchFamily="34" charset="0"/>
              </a:rPr>
              <a:t>no free place </a:t>
            </a:r>
            <a:r>
              <a:rPr lang="en-US" altLang="cs-CZ" dirty="0" smtClean="0">
                <a:latin typeface="Calibri" pitchFamily="34" charset="0"/>
              </a:rPr>
              <a:t>(full capacity in the course) </a:t>
            </a:r>
            <a:r>
              <a:rPr lang="en-US" altLang="cs-CZ" b="1" dirty="0" smtClean="0">
                <a:latin typeface="Calibri" pitchFamily="34" charset="0"/>
              </a:rPr>
              <a:t>you can´t </a:t>
            </a:r>
            <a:r>
              <a:rPr lang="en-US" altLang="cs-CZ" b="1" dirty="0" err="1" smtClean="0">
                <a:latin typeface="Calibri" pitchFamily="34" charset="0"/>
              </a:rPr>
              <a:t>enrol</a:t>
            </a:r>
            <a:r>
              <a:rPr lang="en-US" altLang="cs-CZ" b="1" dirty="0" smtClean="0">
                <a:latin typeface="Calibri" pitchFamily="34" charset="0"/>
              </a:rPr>
              <a:t> by yourself immediately</a:t>
            </a:r>
            <a:r>
              <a:rPr lang="en-US" altLang="cs-CZ" dirty="0" smtClean="0">
                <a:latin typeface="Calibri" pitchFamily="34" charset="0"/>
              </a:rPr>
              <a:t>, but you can ask the teacher of the course </a:t>
            </a:r>
            <a:r>
              <a:rPr lang="en-US" altLang="cs-CZ" u="sng" dirty="0" smtClean="0">
                <a:latin typeface="Calibri" pitchFamily="34" charset="0"/>
              </a:rPr>
              <a:t>after the first lesson </a:t>
            </a:r>
            <a:r>
              <a:rPr lang="en-US" altLang="cs-CZ" dirty="0" smtClean="0">
                <a:latin typeface="Calibri" pitchFamily="34" charset="0"/>
              </a:rPr>
              <a:t>to permit you to attend the course (she/he approves this by signature on your enrolment form). </a:t>
            </a:r>
          </a:p>
          <a:p>
            <a:pPr marL="0" indent="0" algn="just">
              <a:buNone/>
              <a:defRPr/>
            </a:pPr>
            <a:endParaRPr lang="en-US" altLang="cs-CZ" dirty="0" smtClean="0">
              <a:latin typeface="Calibri" pitchFamily="34" charset="0"/>
            </a:endParaRPr>
          </a:p>
          <a:p>
            <a:pPr algn="just">
              <a:defRPr/>
            </a:pPr>
            <a:r>
              <a:rPr lang="en-US" altLang="cs-CZ" b="1" dirty="0" smtClean="0">
                <a:latin typeface="Calibri" pitchFamily="34" charset="0"/>
              </a:rPr>
              <a:t>In both cases above </a:t>
            </a:r>
            <a:r>
              <a:rPr lang="en-US" altLang="cs-CZ" dirty="0" smtClean="0">
                <a:latin typeface="Calibri" pitchFamily="34" charset="0"/>
              </a:rPr>
              <a:t>(free course,  full course) ↑ </a:t>
            </a:r>
            <a:r>
              <a:rPr lang="en-US" altLang="cs-CZ" b="1" dirty="0" smtClean="0">
                <a:latin typeface="Calibri" pitchFamily="34" charset="0"/>
              </a:rPr>
              <a:t>you need to fill out ALL your courses you have chosen in the </a:t>
            </a:r>
            <a:r>
              <a:rPr lang="en-US" altLang="cs-CZ" b="1" dirty="0" smtClean="0">
                <a:solidFill>
                  <a:srgbClr val="FF0000"/>
                </a:solidFill>
                <a:latin typeface="Calibri" pitchFamily="34" charset="0"/>
              </a:rPr>
              <a:t>EXCHANGE STUDENT ENROLMENT FORM</a:t>
            </a:r>
            <a:r>
              <a:rPr lang="en-US" altLang="cs-CZ" dirty="0" smtClean="0">
                <a:latin typeface="Calibri" pitchFamily="34" charset="0"/>
              </a:rPr>
              <a:t> (EF) and </a:t>
            </a:r>
            <a:r>
              <a:rPr lang="en-US" altLang="cs-CZ" u="sng" dirty="0" smtClean="0">
                <a:latin typeface="Calibri" pitchFamily="34" charset="0"/>
              </a:rPr>
              <a:t>give a copy </a:t>
            </a:r>
            <a:r>
              <a:rPr lang="en-US" altLang="cs-CZ" sz="2100" b="1" dirty="0" smtClean="0">
                <a:latin typeface="Calibri" pitchFamily="34" charset="0"/>
              </a:rPr>
              <a:t>to your faculty coordinator </a:t>
            </a:r>
            <a:r>
              <a:rPr lang="en-US" altLang="cs-CZ" dirty="0" smtClean="0">
                <a:latin typeface="Calibri" pitchFamily="34" charset="0"/>
              </a:rPr>
              <a:t>(see the names and contacts in your Enrolment form) </a:t>
            </a:r>
            <a:r>
              <a:rPr lang="en-US" altLang="cs-CZ" b="1" dirty="0" smtClean="0">
                <a:solidFill>
                  <a:srgbClr val="FF0000"/>
                </a:solidFill>
                <a:latin typeface="Calibri" pitchFamily="34" charset="0"/>
              </a:rPr>
              <a:t>till the end of February 2015</a:t>
            </a:r>
            <a:r>
              <a:rPr lang="en-US" altLang="cs-CZ" dirty="0" smtClean="0">
                <a:latin typeface="Calibri" pitchFamily="34" charset="0"/>
              </a:rPr>
              <a:t>. The faculty coordinator </a:t>
            </a:r>
            <a:r>
              <a:rPr lang="en-US" altLang="cs-CZ" b="1" dirty="0" smtClean="0">
                <a:latin typeface="Calibri" pitchFamily="34" charset="0"/>
              </a:rPr>
              <a:t>will register you also in these full courses</a:t>
            </a:r>
            <a:r>
              <a:rPr lang="en-US" altLang="cs-CZ" dirty="0" smtClean="0">
                <a:latin typeface="Calibri" pitchFamily="34" charset="0"/>
              </a:rPr>
              <a:t>.</a:t>
            </a:r>
          </a:p>
          <a:p>
            <a:pPr marL="0" indent="0" algn="just">
              <a:buNone/>
              <a:defRPr/>
            </a:pPr>
            <a:endParaRPr lang="cs-CZ" altLang="cs-CZ" dirty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1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BEFORE YOU LIVE HOME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 smtClean="0">
                <a:latin typeface="Calibri" pitchFamily="34" charset="0"/>
              </a:rPr>
              <a:t>After completing the course requirements, </a:t>
            </a:r>
            <a:r>
              <a:rPr lang="en-US" b="1" dirty="0" smtClean="0">
                <a:latin typeface="Calibri" pitchFamily="34" charset="0"/>
              </a:rPr>
              <a:t>the lecturer should fill in your grade (or „passed/failed“) and provide signature not only into the STAG, but also into the Enrolment Form (for control)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algn="just">
              <a:defRPr/>
            </a:pPr>
            <a:r>
              <a:rPr lang="en-US" dirty="0" smtClean="0">
                <a:latin typeface="Calibri" pitchFamily="34" charset="0"/>
              </a:rPr>
              <a:t>The student must submit the EF to the responsible person (</a:t>
            </a:r>
            <a:r>
              <a:rPr lang="en-US" b="1" dirty="0" smtClean="0">
                <a:latin typeface="Calibri" pitchFamily="34" charset="0"/>
              </a:rPr>
              <a:t>faculty </a:t>
            </a:r>
            <a:r>
              <a:rPr lang="en-US" b="1" dirty="0" err="1" smtClean="0">
                <a:latin typeface="Calibri" pitchFamily="34" charset="0"/>
              </a:rPr>
              <a:t>coordi</a:t>
            </a:r>
            <a:r>
              <a:rPr lang="cs-CZ" b="1" dirty="0" smtClean="0">
                <a:latin typeface="Calibri" pitchFamily="34" charset="0"/>
              </a:rPr>
              <a:t>n</a:t>
            </a:r>
            <a:r>
              <a:rPr lang="en-US" b="1" dirty="0" err="1" smtClean="0">
                <a:latin typeface="Calibri" pitchFamily="34" charset="0"/>
              </a:rPr>
              <a:t>ator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see the attached list of coordinators) to be able to made Transcript of Records.</a:t>
            </a:r>
          </a:p>
          <a:p>
            <a:pPr algn="just">
              <a:defRPr/>
            </a:pPr>
            <a:r>
              <a:rPr lang="en-US" b="1" dirty="0" smtClean="0">
                <a:latin typeface="Calibri" pitchFamily="34" charset="0"/>
              </a:rPr>
              <a:t>Faculty coordinator </a:t>
            </a:r>
            <a:r>
              <a:rPr lang="en-US" dirty="0" smtClean="0">
                <a:latin typeface="Calibri" pitchFamily="34" charset="0"/>
              </a:rPr>
              <a:t>will send the </a:t>
            </a:r>
            <a:r>
              <a:rPr lang="en-US" dirty="0" err="1" smtClean="0">
                <a:latin typeface="Calibri" pitchFamily="34" charset="0"/>
              </a:rPr>
              <a:t>TofR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b="1" dirty="0" smtClean="0">
                <a:latin typeface="Calibri" pitchFamily="34" charset="0"/>
              </a:rPr>
              <a:t>to the student’s home institution and to the student's address </a:t>
            </a:r>
            <a:r>
              <a:rPr lang="en-US" dirty="0" smtClean="0">
                <a:latin typeface="Calibri" pitchFamily="34" charset="0"/>
              </a:rPr>
              <a:t>as noted in the EF form </a:t>
            </a:r>
            <a:r>
              <a:rPr lang="en-US" b="1" dirty="0" smtClean="0">
                <a:latin typeface="Calibri" pitchFamily="34" charset="0"/>
              </a:rPr>
              <a:t>only after </a:t>
            </a:r>
            <a:r>
              <a:rPr lang="en-US" dirty="0" smtClean="0">
                <a:latin typeface="Calibri" pitchFamily="34" charset="0"/>
              </a:rPr>
              <a:t>all commitments between the student and UP (including Dormitories administration) have been settled up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→ it might take up to </a:t>
            </a:r>
            <a:r>
              <a:rPr lang="cs-CZ" b="1" dirty="0">
                <a:latin typeface="Calibri" pitchFamily="34" charset="0"/>
              </a:rPr>
              <a:t>5</a:t>
            </a:r>
            <a:r>
              <a:rPr lang="en-US" b="1" dirty="0" smtClean="0">
                <a:latin typeface="Calibri" pitchFamily="34" charset="0"/>
              </a:rPr>
              <a:t> - </a:t>
            </a:r>
            <a:r>
              <a:rPr lang="cs-CZ" b="1" dirty="0" smtClean="0">
                <a:latin typeface="Calibri" pitchFamily="34" charset="0"/>
              </a:rPr>
              <a:t>6</a:t>
            </a:r>
            <a:r>
              <a:rPr lang="en-US" b="1" dirty="0" smtClean="0">
                <a:latin typeface="Calibri" pitchFamily="34" charset="0"/>
              </a:rPr>
              <a:t> weeks.</a:t>
            </a:r>
            <a:endParaRPr lang="en-US" altLang="cs-CZ" dirty="0" smtClean="0">
              <a:latin typeface="Calibri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12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CONTACTS - </a:t>
            </a:r>
            <a:r>
              <a:rPr lang="cs-CZ" altLang="cs-CZ" dirty="0" smtClean="0"/>
              <a:t>OFFICE FOR INTERNATIONAL RELATIONS  (RECTOR´S  OFFICE OF PU) </a:t>
            </a:r>
            <a:r>
              <a:rPr lang="cs-CZ" altLang="cs-CZ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</a:rPr>
              <a:t/>
            </a:r>
            <a:br>
              <a:rPr lang="cs-CZ" altLang="cs-CZ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MS Mincho" pitchFamily="49" charset="-128"/>
              </a:rPr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300713"/>
              </p:ext>
            </p:extLst>
          </p:nvPr>
        </p:nvGraphicFramePr>
        <p:xfrm>
          <a:off x="350376" y="2341546"/>
          <a:ext cx="8359696" cy="4262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786"/>
                <a:gridCol w="1632247"/>
                <a:gridCol w="1845892"/>
                <a:gridCol w="3428771"/>
              </a:tblGrid>
              <a:tr h="4514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FUNCTION/POSITION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NAME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CONTACT</a:t>
                      </a:r>
                      <a:endParaRPr lang="cs-CZ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AGENDA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112857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Institutional Coordinator and Head of the International Relations Office</a:t>
                      </a:r>
                      <a:r>
                        <a:rPr lang="en-GB" sz="1200">
                          <a:effectLst/>
                        </a:rPr>
                        <a:t>   </a:t>
                      </a:r>
                      <a:endParaRPr lang="cs-CZ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</a:rPr>
                        <a:t>Mrs. Yvona Vyhnánková</a:t>
                      </a:r>
                      <a:endParaRPr lang="cs-CZ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effectLst/>
                          <a:hlinkClick r:id="rId2"/>
                        </a:rPr>
                        <a:t>yvona.vyhnankova@upol.cz</a:t>
                      </a:r>
                      <a:r>
                        <a:rPr lang="fr-FR" sz="1200" dirty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bilateral agreements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l</a:t>
                      </a:r>
                      <a:r>
                        <a:rPr lang="en-GB" sz="1100" dirty="0">
                          <a:effectLst/>
                        </a:rPr>
                        <a:t>earning agreements – LA (when previously signed by a </a:t>
                      </a:r>
                      <a:r>
                        <a:rPr lang="cs-CZ" sz="1100" dirty="0" smtClean="0">
                          <a:effectLst/>
                        </a:rPr>
                        <a:t>UP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departmental coordinator</a:t>
                      </a:r>
                      <a:r>
                        <a:rPr lang="en-GB" sz="1100" dirty="0" smtClean="0">
                          <a:effectLst/>
                        </a:rPr>
                        <a:t>)</a:t>
                      </a:r>
                      <a:endParaRPr lang="cs-CZ" sz="1400" dirty="0">
                        <a:effectLst/>
                      </a:endParaRPr>
                    </a:p>
                  </a:txBody>
                  <a:tcPr marL="39825" marR="39825" marT="0" marB="0"/>
                </a:tc>
              </a:tr>
              <a:tr h="1034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Coordinator for </a:t>
                      </a:r>
                      <a:r>
                        <a:rPr lang="fr-FR" sz="1200" dirty="0" smtClean="0">
                          <a:effectLst/>
                        </a:rPr>
                        <a:t>incoming </a:t>
                      </a:r>
                      <a:r>
                        <a:rPr lang="fr-FR" sz="1200" dirty="0">
                          <a:effectLst/>
                        </a:rPr>
                        <a:t>Erasmus students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Mrs. Zuzana Hamdanieh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u="sng">
                          <a:effectLst/>
                          <a:hlinkClick r:id="rId3"/>
                        </a:rPr>
                        <a:t>zuzana.hamdanieh@upol.cz</a:t>
                      </a:r>
                      <a:r>
                        <a:rPr lang="en-GB" sz="1100">
                          <a:effectLst/>
                        </a:rPr>
                        <a:t> </a:t>
                      </a:r>
                      <a:endParaRPr lang="cs-CZ" sz="14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information for students interested in an Erasmus study stay at </a:t>
                      </a:r>
                      <a:r>
                        <a:rPr lang="cs-CZ" sz="1100" dirty="0" smtClean="0">
                          <a:effectLst/>
                        </a:rPr>
                        <a:t>UP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receives and administrates application materials, Learning Agreements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sends letters of acceptance, </a:t>
                      </a:r>
                      <a:r>
                        <a:rPr lang="en-GB" sz="1100" dirty="0" smtClean="0">
                          <a:effectLst/>
                        </a:rPr>
                        <a:t>practical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information </a:t>
                      </a:r>
                      <a:r>
                        <a:rPr lang="en-GB" sz="1100" dirty="0">
                          <a:effectLst/>
                        </a:rPr>
                        <a:t>before arrival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organization of </a:t>
                      </a:r>
                      <a:r>
                        <a:rPr lang="cs-CZ" sz="1100" dirty="0" err="1" smtClean="0">
                          <a:effectLst/>
                        </a:rPr>
                        <a:t>the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orientation week for incoming </a:t>
                      </a:r>
                      <a:r>
                        <a:rPr lang="en-GB" sz="1100" dirty="0" smtClean="0">
                          <a:effectLst/>
                        </a:rPr>
                        <a:t>students</a:t>
                      </a:r>
                      <a:endParaRPr lang="cs-CZ" sz="1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Confirmation</a:t>
                      </a: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study period</a:t>
                      </a:r>
                      <a:endParaRPr lang="cs-CZ" sz="11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25" marR="39825" marT="0" marB="0"/>
                </a:tc>
              </a:tr>
              <a:tr h="1034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</a:rPr>
                        <a:t>Coordinator for </a:t>
                      </a:r>
                      <a:r>
                        <a:rPr lang="fr-FR" sz="1200" dirty="0" smtClean="0">
                          <a:effectLst/>
                        </a:rPr>
                        <a:t>incoming </a:t>
                      </a:r>
                      <a:r>
                        <a:rPr lang="cs-CZ" sz="1200" dirty="0" smtClean="0">
                          <a:effectLst/>
                        </a:rPr>
                        <a:t>n</a:t>
                      </a:r>
                      <a:r>
                        <a:rPr lang="fr-FR" sz="1200" dirty="0" smtClean="0">
                          <a:effectLst/>
                        </a:rPr>
                        <a:t>on-EU </a:t>
                      </a:r>
                      <a:r>
                        <a:rPr lang="fr-FR" sz="1200" dirty="0">
                          <a:effectLst/>
                        </a:rPr>
                        <a:t>students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</a:rPr>
                        <a:t>Ms</a:t>
                      </a:r>
                      <a:r>
                        <a:rPr lang="fr-FR" sz="1200" dirty="0">
                          <a:effectLst/>
                        </a:rPr>
                        <a:t>. </a:t>
                      </a:r>
                      <a:r>
                        <a:rPr lang="cs-CZ" sz="1200" dirty="0" smtClean="0">
                          <a:effectLst/>
                        </a:rPr>
                        <a:t>Štěpánka Bublíková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 smtClean="0">
                          <a:effectLst/>
                          <a:hlinkClick r:id="rId4"/>
                        </a:rPr>
                        <a:t>stepanka.bublikova@upol.cz</a:t>
                      </a:r>
                      <a:r>
                        <a:rPr lang="cs-CZ" sz="1200" u="sng" dirty="0" smtClean="0">
                          <a:effectLst/>
                        </a:rPr>
                        <a:t> </a:t>
                      </a:r>
                      <a:endParaRPr lang="cs-CZ" sz="14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information for students interested in an Erasmus study stay at </a:t>
                      </a:r>
                      <a:r>
                        <a:rPr lang="cs-CZ" sz="1100" dirty="0" smtClean="0">
                          <a:effectLst/>
                        </a:rPr>
                        <a:t>UP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receives and administrates application materials, Learning </a:t>
                      </a:r>
                      <a:r>
                        <a:rPr lang="en-GB" sz="1100" dirty="0" smtClean="0">
                          <a:effectLst/>
                        </a:rPr>
                        <a:t>Agreements</a:t>
                      </a:r>
                      <a:r>
                        <a:rPr lang="cs-CZ" sz="1100" dirty="0" smtClean="0">
                          <a:effectLst/>
                        </a:rPr>
                        <a:t> (non-</a:t>
                      </a:r>
                      <a:r>
                        <a:rPr lang="cs-CZ" sz="1100" baseline="0" dirty="0" smtClean="0">
                          <a:effectLst/>
                        </a:rPr>
                        <a:t> Erasmus)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sends letters of acceptance, </a:t>
                      </a:r>
                      <a:r>
                        <a:rPr lang="en-GB" sz="1100" dirty="0" smtClean="0">
                          <a:effectLst/>
                        </a:rPr>
                        <a:t>practical</a:t>
                      </a:r>
                      <a:r>
                        <a:rPr lang="cs-CZ" sz="1100" dirty="0" smtClean="0">
                          <a:effectLst/>
                        </a:rPr>
                        <a:t> </a:t>
                      </a:r>
                      <a:r>
                        <a:rPr lang="en-GB" sz="1100" dirty="0" smtClean="0">
                          <a:effectLst/>
                        </a:rPr>
                        <a:t>information </a:t>
                      </a:r>
                      <a:r>
                        <a:rPr lang="en-GB" sz="1100" dirty="0">
                          <a:effectLst/>
                        </a:rPr>
                        <a:t>before arrival</a:t>
                      </a:r>
                      <a:endParaRPr lang="cs-CZ" sz="14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organization of </a:t>
                      </a:r>
                      <a:r>
                        <a:rPr lang="cs-CZ" sz="1100" dirty="0" err="1" smtClean="0">
                          <a:effectLst/>
                        </a:rPr>
                        <a:t>the</a:t>
                      </a:r>
                      <a:r>
                        <a:rPr lang="en-GB" sz="1100" dirty="0" smtClean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orientation week for incoming </a:t>
                      </a:r>
                      <a:r>
                        <a:rPr lang="en-GB" sz="1100" dirty="0" smtClean="0">
                          <a:effectLst/>
                        </a:rPr>
                        <a:t>students</a:t>
                      </a:r>
                      <a:endParaRPr lang="cs-CZ" sz="11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Confirmation</a:t>
                      </a: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cs-CZ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study period</a:t>
                      </a:r>
                    </a:p>
                  </a:txBody>
                  <a:tcPr marL="39825" marR="3982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25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CONTACTS - </a:t>
            </a:r>
            <a:r>
              <a:rPr lang="en-US" altLang="cs-CZ" dirty="0" smtClean="0"/>
              <a:t>DEPARTMENT</a:t>
            </a:r>
            <a:r>
              <a:rPr lang="cs-CZ" altLang="cs-CZ" dirty="0" smtClean="0"/>
              <a:t>S</a:t>
            </a:r>
            <a:r>
              <a:rPr lang="en-US" altLang="cs-CZ" dirty="0" smtClean="0"/>
              <a:t> OF FOREIGN AFFAIRS </a:t>
            </a:r>
            <a:r>
              <a:rPr lang="cs-CZ" altLang="cs-CZ" dirty="0" smtClean="0"/>
              <a:t>AT </a:t>
            </a:r>
            <a:r>
              <a:rPr lang="en-US" altLang="cs-CZ" dirty="0" smtClean="0"/>
              <a:t>PU FACULTIES</a:t>
            </a:r>
            <a:endParaRPr lang="en-US" alt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46412"/>
              </p:ext>
            </p:extLst>
          </p:nvPr>
        </p:nvGraphicFramePr>
        <p:xfrm>
          <a:off x="435836" y="2887914"/>
          <a:ext cx="8092867" cy="2698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4635"/>
                <a:gridCol w="2854295"/>
                <a:gridCol w="2973937"/>
              </a:tblGrid>
              <a:tr h="1372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n-lt"/>
                          <a:ea typeface="+mn-ea"/>
                        </a:rPr>
                        <a:t>FACULTY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n-lt"/>
                        </a:rPr>
                        <a:t>NAME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n-lt"/>
                        </a:rPr>
                        <a:t>CONTACT</a:t>
                      </a:r>
                      <a:endParaRPr lang="cs-CZ" sz="120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83176"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Faculty of Theology </a:t>
                      </a:r>
                      <a:endParaRPr lang="cs-CZ" sz="12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8999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effectLst/>
                          <a:latin typeface="+mn-lt"/>
                        </a:rPr>
                        <a:t>Mrs. Kateřina</a:t>
                      </a:r>
                      <a:r>
                        <a:rPr lang="cs-CZ" sz="1200" baseline="0" dirty="0" smtClean="0">
                          <a:effectLst/>
                          <a:latin typeface="+mn-lt"/>
                        </a:rPr>
                        <a:t> Hamplová</a:t>
                      </a:r>
                      <a:endParaRPr lang="cs-CZ" sz="1200" dirty="0" smtClean="0">
                        <a:effectLst/>
                        <a:latin typeface="+mn-lt"/>
                        <a:ea typeface="MS Mincho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marL="0" algn="l" defTabSz="899952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Katerina.hamplova@upol.cz</a:t>
                      </a:r>
                      <a:r>
                        <a:rPr lang="cs-CZ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2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25" marR="39825" marT="0" marB="0" anchor="ctr"/>
                </a:tc>
              </a:tr>
              <a:tr h="28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Faculty of Medicine&amp;Dentistry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Mrs. Zuzana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Kullová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3"/>
                        </a:rPr>
                        <a:t>zuzana.kullova@upol.cz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1946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Mrs. Jana Osmani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4"/>
                        </a:rPr>
                        <a:t>jana.osmani@upol.cz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8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 smtClean="0">
                          <a:effectLst/>
                          <a:latin typeface="+mn-lt"/>
                        </a:rPr>
                        <a:t>Faculty of Arts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Mrs. 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Dana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Sztwiertnia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Hellová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dana.hellova@upol.cz</a:t>
                      </a:r>
                      <a:r>
                        <a:rPr lang="cs-CZ" sz="12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cs-CZ" sz="1200" u="sng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825" marR="39825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</a:rPr>
                        <a:t>Faculty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Science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Mrs. Dana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Gronychová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6"/>
                        </a:rPr>
                        <a:t>dana.gronychova@upol.cz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</a:rPr>
                        <a:t>Faculty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Education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Mrs. Jana Dostálová</a:t>
                      </a:r>
                      <a:endParaRPr lang="cs-CZ" sz="120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 smtClean="0">
                          <a:effectLst/>
                          <a:latin typeface="+mn-lt"/>
                          <a:hlinkClick r:id="rId7"/>
                        </a:rPr>
                        <a:t>Jana.dostalova@upol.cz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</a:rPr>
                        <a:t>Faculty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Physical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Culture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br>
                        <a:rPr lang="cs-CZ" sz="1200" dirty="0" smtClean="0">
                          <a:effectLst/>
                          <a:latin typeface="+mn-lt"/>
                        </a:rPr>
                      </a:b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Mrs. Zuzana Hanelová</a:t>
                      </a:r>
                      <a:endParaRPr lang="cs-CZ" sz="120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8"/>
                        </a:rPr>
                        <a:t>zuzana.hanelova@upol.cz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8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</a:rPr>
                        <a:t>Faculty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Law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Mrs. Radana Kuncová</a:t>
                      </a:r>
                      <a:endParaRPr lang="cs-CZ" sz="120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9"/>
                        </a:rPr>
                        <a:t>radana.kuncova@upol.cz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  <a:tr h="28317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 err="1" smtClean="0">
                          <a:effectLst/>
                          <a:latin typeface="+mn-lt"/>
                        </a:rPr>
                        <a:t>Faculty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of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Health</a:t>
                      </a:r>
                      <a:r>
                        <a:rPr lang="cs-CZ" sz="12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cs-CZ" sz="1200" dirty="0" err="1" smtClean="0">
                          <a:effectLst/>
                          <a:latin typeface="+mn-lt"/>
                        </a:rPr>
                        <a:t>Sciences</a:t>
                      </a:r>
                      <a:r>
                        <a:rPr lang="fr-FR" sz="1200" dirty="0" smtClean="0">
                          <a:effectLst/>
                          <a:latin typeface="+mn-lt"/>
                        </a:rPr>
                        <a:t> 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Mrs. Irena Jedličková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+mn-lt"/>
                          <a:hlinkClick r:id="rId10"/>
                        </a:rPr>
                        <a:t>irena.jedlickova@upol.cz</a:t>
                      </a:r>
                      <a:endParaRPr lang="cs-CZ" sz="1200" dirty="0">
                        <a:effectLst/>
                        <a:latin typeface="+mn-lt"/>
                        <a:ea typeface="MS Mincho"/>
                      </a:endParaRPr>
                    </a:p>
                  </a:txBody>
                  <a:tcPr marL="39825" marR="398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WHO ELSE CAN HELP ME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600" b="1" dirty="0" err="1" smtClean="0"/>
              <a:t>Your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buddy</a:t>
            </a:r>
            <a:endParaRPr lang="cs-CZ" sz="3600" b="1" dirty="0" smtClean="0"/>
          </a:p>
          <a:p>
            <a:pPr marL="0" indent="0" algn="ctr">
              <a:buNone/>
            </a:pPr>
            <a:r>
              <a:rPr lang="cs-CZ" sz="3600" b="1" dirty="0" err="1" smtClean="0"/>
              <a:t>Your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buddy</a:t>
            </a:r>
            <a:endParaRPr lang="cs-CZ" sz="3600" b="1" dirty="0" smtClean="0"/>
          </a:p>
          <a:p>
            <a:pPr marL="0" indent="0" algn="ctr">
              <a:buNone/>
            </a:pPr>
            <a:r>
              <a:rPr lang="cs-CZ" sz="3600" b="1" dirty="0" err="1" smtClean="0"/>
              <a:t>Your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buddy</a:t>
            </a:r>
            <a:endParaRPr lang="cs-CZ" sz="3600" b="1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60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0" hangingPunct="0">
              <a:defRPr/>
            </a:pP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Portal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</a:t>
            </a:r>
            <a:r>
              <a:rPr lang="cs-CZ" sz="2800" dirty="0" err="1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of</a:t>
            </a:r>
            <a: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  <a:t> Palacký University</a:t>
            </a:r>
            <a:br>
              <a:rPr lang="cs-CZ" sz="2800" dirty="0">
                <a:solidFill>
                  <a:schemeClr val="accent2">
                    <a:lumMod val="75000"/>
                  </a:schemeClr>
                </a:solidFill>
                <a:latin typeface="Arial CE" pitchFamily="34" charset="0"/>
              </a:rPr>
            </a:br>
            <a:r>
              <a:rPr lang="cs-CZ" sz="1800" dirty="0">
                <a:solidFill>
                  <a:srgbClr val="0000CC"/>
                </a:solidFill>
                <a:latin typeface="Arial CE" pitchFamily="34" charset="0"/>
              </a:rPr>
              <a:t/>
            </a:r>
            <a:br>
              <a:rPr lang="cs-CZ" sz="1800" dirty="0">
                <a:solidFill>
                  <a:srgbClr val="0000CC"/>
                </a:solidFill>
                <a:latin typeface="Arial CE" pitchFamily="34" charset="0"/>
              </a:rPr>
            </a:br>
            <a:r>
              <a:rPr lang="cs-CZ" sz="1800" dirty="0">
                <a:solidFill>
                  <a:srgbClr val="FF0000"/>
                </a:solidFill>
                <a:latin typeface="Arial CE" pitchFamily="34" charset="0"/>
              </a:rPr>
              <a:t/>
            </a:r>
            <a:br>
              <a:rPr lang="cs-CZ" sz="1800" dirty="0">
                <a:solidFill>
                  <a:srgbClr val="FF0000"/>
                </a:solidFill>
                <a:latin typeface="Arial CE" pitchFamily="34" charset="0"/>
              </a:rPr>
            </a:br>
            <a:endParaRPr lang="cs-CZ" sz="2800" dirty="0">
              <a:solidFill>
                <a:schemeClr val="accent2">
                  <a:lumMod val="75000"/>
                </a:schemeClr>
              </a:solidFill>
              <a:latin typeface="Arial CE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STAG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41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CONTENTS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300000"/>
              </a:lnSpc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cs-CZ" altLang="cs-CZ" dirty="0" err="1" smtClean="0"/>
              <a:t>What</a:t>
            </a:r>
            <a:r>
              <a:rPr lang="cs-CZ" altLang="cs-CZ" dirty="0" smtClean="0"/>
              <a:t> </a:t>
            </a:r>
            <a:r>
              <a:rPr lang="cs-CZ" altLang="cs-CZ" dirty="0" err="1"/>
              <a:t>is</a:t>
            </a:r>
            <a:r>
              <a:rPr lang="cs-CZ" altLang="cs-CZ" dirty="0"/>
              <a:t> </a:t>
            </a:r>
            <a:r>
              <a:rPr lang="cs-CZ" altLang="cs-CZ" dirty="0" err="1"/>
              <a:t>Portal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Palacký University &amp; STAG</a:t>
            </a:r>
            <a:r>
              <a:rPr lang="cs-CZ" altLang="cs-CZ" dirty="0" smtClean="0"/>
              <a:t>?</a:t>
            </a:r>
          </a:p>
          <a:p>
            <a:pPr marL="457200" indent="-457200">
              <a:lnSpc>
                <a:spcPct val="300000"/>
              </a:lnSpc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cs-CZ" altLang="cs-CZ" dirty="0" err="1" smtClean="0"/>
              <a:t>What</a:t>
            </a:r>
            <a:r>
              <a:rPr lang="cs-CZ" altLang="cs-CZ" dirty="0" smtClean="0"/>
              <a:t> </a:t>
            </a:r>
            <a:r>
              <a:rPr lang="cs-CZ" altLang="cs-CZ" dirty="0"/>
              <a:t>are </a:t>
            </a:r>
            <a:r>
              <a:rPr lang="cs-CZ" altLang="cs-CZ" dirty="0" err="1"/>
              <a:t>their</a:t>
            </a:r>
            <a:r>
              <a:rPr lang="cs-CZ" altLang="cs-CZ" dirty="0"/>
              <a:t> </a:t>
            </a:r>
            <a:r>
              <a:rPr lang="cs-CZ" altLang="cs-CZ" dirty="0" err="1"/>
              <a:t>functions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 marL="457200" indent="-457200">
              <a:lnSpc>
                <a:spcPct val="300000"/>
              </a:lnSpc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cs-CZ" altLang="cs-CZ" dirty="0" err="1" smtClean="0"/>
              <a:t>How</a:t>
            </a:r>
            <a:r>
              <a:rPr lang="cs-CZ" altLang="cs-CZ" dirty="0" smtClean="0"/>
              <a:t> </a:t>
            </a:r>
            <a:r>
              <a:rPr lang="cs-CZ" altLang="cs-CZ" dirty="0"/>
              <a:t>to </a:t>
            </a:r>
            <a:r>
              <a:rPr lang="cs-CZ" altLang="cs-CZ" dirty="0" err="1"/>
              <a:t>login</a:t>
            </a:r>
            <a:r>
              <a:rPr lang="cs-CZ" altLang="cs-CZ" dirty="0"/>
              <a:t> to </a:t>
            </a:r>
            <a:r>
              <a:rPr lang="cs-CZ" altLang="cs-CZ" dirty="0" err="1"/>
              <a:t>Portal</a:t>
            </a:r>
            <a:r>
              <a:rPr lang="cs-CZ" altLang="cs-CZ" dirty="0"/>
              <a:t> </a:t>
            </a:r>
            <a:r>
              <a:rPr lang="cs-CZ" altLang="cs-CZ" dirty="0" smtClean="0"/>
              <a:t>STAG</a:t>
            </a:r>
          </a:p>
          <a:p>
            <a:pPr marL="457200" indent="-457200">
              <a:lnSpc>
                <a:spcPct val="300000"/>
              </a:lnSpc>
              <a:spcBef>
                <a:spcPct val="0"/>
              </a:spcBef>
              <a:buSzPct val="100000"/>
              <a:buFont typeface="+mj-lt"/>
              <a:buAutoNum type="arabicPeriod"/>
            </a:pPr>
            <a:r>
              <a:rPr lang="cs-CZ" altLang="cs-CZ" dirty="0" smtClean="0"/>
              <a:t>To </a:t>
            </a:r>
            <a:r>
              <a:rPr lang="cs-CZ" altLang="cs-CZ" dirty="0" err="1"/>
              <a:t>Enrol</a:t>
            </a:r>
            <a:r>
              <a:rPr lang="cs-CZ" altLang="cs-CZ" dirty="0"/>
              <a:t> in a </a:t>
            </a:r>
            <a:r>
              <a:rPr lang="cs-CZ" altLang="cs-CZ" dirty="0" err="1"/>
              <a:t>course</a:t>
            </a:r>
            <a:endParaRPr lang="cs-CZ" alt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50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PORTAL is a </a:t>
            </a:r>
            <a:r>
              <a:rPr lang="cs-CZ" dirty="0" err="1" smtClean="0"/>
              <a:t>platform</a:t>
            </a:r>
            <a:r>
              <a:rPr lang="en-US" dirty="0" smtClean="0"/>
              <a:t> </a:t>
            </a:r>
            <a:r>
              <a:rPr lang="en-US" dirty="0"/>
              <a:t>where you get all necessary information about your study, students, courses, lecturers, schedule of courses, </a:t>
            </a:r>
            <a:r>
              <a:rPr lang="cs-CZ" dirty="0" smtClean="0"/>
              <a:t>UP</a:t>
            </a:r>
            <a:r>
              <a:rPr lang="en-US" dirty="0" smtClean="0"/>
              <a:t> </a:t>
            </a:r>
            <a:r>
              <a:rPr lang="en-US" dirty="0"/>
              <a:t>canteen…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STAG is </a:t>
            </a:r>
            <a:r>
              <a:rPr lang="en-US" b="1" dirty="0"/>
              <a:t>an application </a:t>
            </a:r>
            <a:r>
              <a:rPr lang="en-US" dirty="0"/>
              <a:t>of PORTAL for study affairs, students, academic and administrative staff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STAG – </a:t>
            </a:r>
            <a:r>
              <a:rPr lang="en-US" dirty="0" err="1"/>
              <a:t>STudy</a:t>
            </a:r>
            <a:r>
              <a:rPr lang="en-US" dirty="0"/>
              <a:t> </a:t>
            </a:r>
            <a:r>
              <a:rPr lang="en-US" dirty="0" err="1"/>
              <a:t>AGenda</a:t>
            </a:r>
            <a:r>
              <a:rPr lang="en-US" dirty="0"/>
              <a:t> of </a:t>
            </a:r>
            <a:r>
              <a:rPr lang="en-US" dirty="0" err="1"/>
              <a:t>Palacký</a:t>
            </a:r>
            <a:r>
              <a:rPr lang="en-US" dirty="0"/>
              <a:t> University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cs-CZ" b="1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326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Portal STAG has a </a:t>
            </a:r>
            <a:r>
              <a:rPr lang="en-US" b="1" u="sng" dirty="0"/>
              <a:t>public</a:t>
            </a:r>
            <a:r>
              <a:rPr lang="en-US" dirty="0"/>
              <a:t> and </a:t>
            </a:r>
            <a:r>
              <a:rPr lang="en-US" b="1" u="sng" dirty="0"/>
              <a:t>nonpublic</a:t>
            </a:r>
            <a:r>
              <a:rPr lang="en-US" dirty="0"/>
              <a:t> part. Nonpublic part requires </a:t>
            </a:r>
            <a:r>
              <a:rPr lang="en-US" dirty="0" smtClean="0"/>
              <a:t>login</a:t>
            </a:r>
            <a:r>
              <a:rPr lang="cs-CZ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want to </a:t>
            </a:r>
            <a:r>
              <a:rPr lang="en-US" dirty="0" err="1"/>
              <a:t>enrol</a:t>
            </a:r>
            <a:r>
              <a:rPr lang="en-US" dirty="0"/>
              <a:t> in a course, to find more details about a course or for example to order your food in UP canteen, you have to login to Portal (nonpublic part of Portal</a:t>
            </a:r>
            <a:r>
              <a:rPr lang="en-US" dirty="0" smtClean="0"/>
              <a:t>)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1st step: find the page of Portal on http://portal.upol.cz/</a:t>
            </a:r>
          </a:p>
          <a:p>
            <a:pPr marL="0" indent="0">
              <a:buNone/>
            </a:pPr>
            <a:r>
              <a:rPr lang="en-US" b="1" dirty="0"/>
              <a:t>2nd step: click on ENGLISH FLAG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63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adpis 17"/>
          <p:cNvSpPr>
            <a:spLocks noGrp="1"/>
          </p:cNvSpPr>
          <p:nvPr>
            <p:ph type="title"/>
          </p:nvPr>
        </p:nvSpPr>
        <p:spPr>
          <a:xfrm>
            <a:off x="735745" y="1499464"/>
            <a:ext cx="7560000" cy="748080"/>
          </a:xfrm>
        </p:spPr>
        <p:txBody>
          <a:bodyPr/>
          <a:lstStyle/>
          <a:p>
            <a:r>
              <a:rPr lang="en-US" dirty="0" smtClean="0"/>
              <a:t>STAG WITHOUT LOGIN TO PORTAL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Obrázek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3" b="13783"/>
          <a:stretch/>
        </p:blipFill>
        <p:spPr bwMode="auto">
          <a:xfrm>
            <a:off x="369312" y="2235126"/>
            <a:ext cx="8292866" cy="410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ál 5"/>
          <p:cNvSpPr/>
          <p:nvPr/>
        </p:nvSpPr>
        <p:spPr>
          <a:xfrm>
            <a:off x="5052820" y="3599708"/>
            <a:ext cx="1873250" cy="11303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err="1">
                <a:solidFill>
                  <a:schemeClr val="tx1"/>
                </a:solidFill>
              </a:rPr>
              <a:t>Only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some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general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information</a:t>
            </a:r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>
            <a:endCxn id="8" idx="6"/>
          </p:cNvCxnSpPr>
          <p:nvPr/>
        </p:nvCxnSpPr>
        <p:spPr>
          <a:xfrm flipH="1" flipV="1">
            <a:off x="2627313" y="2912439"/>
            <a:ext cx="2876179" cy="7715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900113" y="2696539"/>
            <a:ext cx="1727200" cy="431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843213" y="3409327"/>
            <a:ext cx="1441450" cy="54927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4284663" y="3683965"/>
            <a:ext cx="768157" cy="4808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738932" y="1389263"/>
            <a:ext cx="7560000" cy="748080"/>
          </a:xfrm>
        </p:spPr>
        <p:txBody>
          <a:bodyPr/>
          <a:lstStyle/>
          <a:p>
            <a:r>
              <a:rPr lang="en-US" dirty="0" smtClean="0"/>
              <a:t>STAG AFTER LOGIN TO PORTAL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3" name="Obrázek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2195"/>
          <a:stretch/>
        </p:blipFill>
        <p:spPr bwMode="auto">
          <a:xfrm>
            <a:off x="283335" y="2021822"/>
            <a:ext cx="8471195" cy="425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5823280" y="3728607"/>
            <a:ext cx="2160587" cy="115252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/>
              <a:t>To </a:t>
            </a:r>
            <a:r>
              <a:rPr lang="cs-CZ" sz="1100" b="1" dirty="0" err="1"/>
              <a:t>access</a:t>
            </a:r>
            <a:r>
              <a:rPr lang="cs-CZ" sz="1100" b="1" dirty="0"/>
              <a:t> </a:t>
            </a:r>
            <a:r>
              <a:rPr lang="cs-CZ" sz="1100" b="1" dirty="0" err="1"/>
              <a:t>the</a:t>
            </a:r>
            <a:r>
              <a:rPr lang="cs-CZ" sz="1100" b="1" dirty="0"/>
              <a:t> STAG </a:t>
            </a:r>
            <a:r>
              <a:rPr lang="cs-CZ" sz="1100" b="1" dirty="0" err="1"/>
              <a:t>you</a:t>
            </a:r>
            <a:r>
              <a:rPr lang="cs-CZ" sz="1100" b="1" dirty="0"/>
              <a:t> </a:t>
            </a:r>
            <a:r>
              <a:rPr lang="cs-CZ" sz="1100" b="1" dirty="0" err="1"/>
              <a:t>will</a:t>
            </a:r>
            <a:r>
              <a:rPr lang="cs-CZ" sz="1100" b="1" dirty="0"/>
              <a:t> </a:t>
            </a:r>
            <a:r>
              <a:rPr lang="cs-CZ" sz="1100" b="1" dirty="0" err="1"/>
              <a:t>need</a:t>
            </a:r>
            <a:r>
              <a:rPr lang="cs-CZ" sz="1100" b="1" dirty="0"/>
              <a:t> </a:t>
            </a:r>
            <a:r>
              <a:rPr lang="cs-CZ" sz="1100" b="1" dirty="0" err="1"/>
              <a:t>your</a:t>
            </a:r>
            <a:r>
              <a:rPr lang="cs-CZ" sz="1100" b="1" dirty="0"/>
              <a:t> </a:t>
            </a:r>
            <a:r>
              <a:rPr lang="cs-CZ" sz="1100" b="1" dirty="0" err="1"/>
              <a:t>username</a:t>
            </a:r>
            <a:r>
              <a:rPr lang="cs-CZ" sz="1100" b="1" dirty="0"/>
              <a:t> and </a:t>
            </a:r>
            <a:r>
              <a:rPr lang="cs-CZ" sz="1100" b="1" dirty="0" err="1"/>
              <a:t>your</a:t>
            </a:r>
            <a:r>
              <a:rPr lang="cs-CZ" sz="1100" b="1" dirty="0"/>
              <a:t> </a:t>
            </a:r>
            <a:r>
              <a:rPr lang="cs-CZ" sz="1100" b="1" dirty="0" err="1" smtClean="0"/>
              <a:t>password</a:t>
            </a:r>
            <a:endParaRPr lang="cs-CZ" sz="11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7039305" y="2312379"/>
            <a:ext cx="39687" cy="14162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345317" y="3584145"/>
            <a:ext cx="1331913" cy="89217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dirty="0" err="1">
                <a:solidFill>
                  <a:schemeClr val="tx1"/>
                </a:solidFill>
              </a:rPr>
              <a:t>Portal</a:t>
            </a:r>
            <a:r>
              <a:rPr lang="cs-CZ" sz="1200" dirty="0">
                <a:solidFill>
                  <a:schemeClr val="tx1"/>
                </a:solidFill>
              </a:rPr>
              <a:t> STAG </a:t>
            </a:r>
            <a:r>
              <a:rPr lang="cs-CZ" sz="1200" dirty="0" err="1">
                <a:solidFill>
                  <a:schemeClr val="tx1"/>
                </a:solidFill>
              </a:rPr>
              <a:t>with</a:t>
            </a:r>
            <a:r>
              <a:rPr lang="cs-CZ" sz="1200" dirty="0">
                <a:solidFill>
                  <a:schemeClr val="tx1"/>
                </a:solidFill>
              </a:rPr>
              <a:t> more </a:t>
            </a:r>
            <a:r>
              <a:rPr lang="cs-CZ" sz="1200" dirty="0" err="1">
                <a:solidFill>
                  <a:schemeClr val="tx1"/>
                </a:solidFill>
              </a:rPr>
              <a:t>functions</a:t>
            </a:r>
            <a:r>
              <a:rPr lang="cs-CZ" sz="1200" dirty="0">
                <a:solidFill>
                  <a:schemeClr val="tx1"/>
                </a:solidFill>
              </a:rPr>
              <a:t> and </a:t>
            </a:r>
            <a:r>
              <a:rPr lang="cs-CZ" sz="1200" dirty="0" err="1">
                <a:solidFill>
                  <a:schemeClr val="tx1"/>
                </a:solidFill>
              </a:rPr>
              <a:t>details</a:t>
            </a:r>
            <a:endParaRPr lang="cs-CZ" sz="1200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 flipV="1">
            <a:off x="4211173" y="2985778"/>
            <a:ext cx="670155" cy="59836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927428" y="2720664"/>
            <a:ext cx="3887787" cy="2651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7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 IN TO PORTAL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  <p:pic>
        <p:nvPicPr>
          <p:cNvPr id="4" name="Obrázek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1" b="31064"/>
          <a:stretch/>
        </p:blipFill>
        <p:spPr bwMode="auto">
          <a:xfrm>
            <a:off x="245033" y="2512463"/>
            <a:ext cx="8487872" cy="33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711696" y="3016250"/>
            <a:ext cx="1425575" cy="7921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200" b="1" dirty="0">
                <a:solidFill>
                  <a:schemeClr val="tx1"/>
                </a:solidFill>
              </a:rPr>
              <a:t>1. Enter </a:t>
            </a:r>
            <a:r>
              <a:rPr lang="cs-CZ" sz="1200" b="1" dirty="0" err="1">
                <a:solidFill>
                  <a:schemeClr val="tx1"/>
                </a:solidFill>
              </a:rPr>
              <a:t>your</a:t>
            </a:r>
            <a:r>
              <a:rPr lang="cs-CZ" sz="1200" b="1" dirty="0">
                <a:solidFill>
                  <a:schemeClr val="tx1"/>
                </a:solidFill>
              </a:rPr>
              <a:t> ID (</a:t>
            </a:r>
            <a:r>
              <a:rPr lang="cs-CZ" sz="1200" b="1" dirty="0" err="1">
                <a:solidFill>
                  <a:schemeClr val="tx1"/>
                </a:solidFill>
              </a:rPr>
              <a:t>Portal</a:t>
            </a:r>
            <a:r>
              <a:rPr lang="cs-CZ" sz="1200" b="1" dirty="0">
                <a:solidFill>
                  <a:schemeClr val="tx1"/>
                </a:solidFill>
              </a:rPr>
              <a:t> ID) </a:t>
            </a:r>
          </a:p>
        </p:txBody>
      </p:sp>
      <p:sp>
        <p:nvSpPr>
          <p:cNvPr id="6" name="Ovál 5"/>
          <p:cNvSpPr/>
          <p:nvPr/>
        </p:nvSpPr>
        <p:spPr>
          <a:xfrm>
            <a:off x="3270161" y="3707169"/>
            <a:ext cx="1719263" cy="156368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cs-CZ" sz="1100" b="1" dirty="0">
                <a:solidFill>
                  <a:schemeClr val="tx1"/>
                </a:solidFill>
              </a:rPr>
              <a:t>2. Enter </a:t>
            </a:r>
            <a:r>
              <a:rPr lang="cs-CZ" sz="1100" b="1" dirty="0" err="1">
                <a:solidFill>
                  <a:schemeClr val="tx1"/>
                </a:solidFill>
              </a:rPr>
              <a:t>your</a:t>
            </a:r>
            <a:r>
              <a:rPr lang="cs-CZ" sz="1100" b="1" dirty="0">
                <a:solidFill>
                  <a:schemeClr val="tx1"/>
                </a:solidFill>
              </a:rPr>
              <a:t> </a:t>
            </a:r>
            <a:r>
              <a:rPr lang="cs-CZ" sz="1100" b="1" dirty="0" err="1">
                <a:solidFill>
                  <a:schemeClr val="tx1"/>
                </a:solidFill>
              </a:rPr>
              <a:t>Password</a:t>
            </a:r>
            <a:r>
              <a:rPr lang="cs-CZ" sz="1100" b="1" dirty="0">
                <a:solidFill>
                  <a:schemeClr val="tx1"/>
                </a:solidFill>
              </a:rPr>
              <a:t> → </a:t>
            </a:r>
            <a:r>
              <a:rPr lang="cs-CZ" sz="1100" b="1" dirty="0" err="1">
                <a:solidFill>
                  <a:schemeClr val="tx1"/>
                </a:solidFill>
              </a:rPr>
              <a:t>your</a:t>
            </a:r>
            <a:r>
              <a:rPr lang="cs-CZ" sz="1100" b="1" dirty="0">
                <a:solidFill>
                  <a:schemeClr val="tx1"/>
                </a:solidFill>
              </a:rPr>
              <a:t> </a:t>
            </a:r>
            <a:r>
              <a:rPr lang="cs-CZ" sz="1100" b="1" dirty="0" err="1">
                <a:solidFill>
                  <a:schemeClr val="tx1"/>
                </a:solidFill>
              </a:rPr>
              <a:t>Identification</a:t>
            </a:r>
            <a:r>
              <a:rPr lang="cs-CZ" sz="1100" b="1" dirty="0">
                <a:solidFill>
                  <a:schemeClr val="tx1"/>
                </a:solidFill>
              </a:rPr>
              <a:t> </a:t>
            </a:r>
            <a:r>
              <a:rPr lang="cs-CZ" sz="1100" b="1" dirty="0" err="1">
                <a:solidFill>
                  <a:schemeClr val="tx1"/>
                </a:solidFill>
              </a:rPr>
              <a:t>Nr</a:t>
            </a:r>
            <a:r>
              <a:rPr lang="cs-CZ" sz="1100" b="1" dirty="0">
                <a:solidFill>
                  <a:schemeClr val="tx1"/>
                </a:solidFill>
              </a:rPr>
              <a:t>./</a:t>
            </a:r>
            <a:r>
              <a:rPr lang="cs-CZ" sz="1100" b="1" dirty="0" err="1">
                <a:solidFill>
                  <a:schemeClr val="tx1"/>
                </a:solidFill>
              </a:rPr>
              <a:t>birth</a:t>
            </a:r>
            <a:r>
              <a:rPr lang="cs-CZ" sz="1100" b="1" dirty="0">
                <a:solidFill>
                  <a:schemeClr val="tx1"/>
                </a:solidFill>
              </a:rPr>
              <a:t> </a:t>
            </a:r>
            <a:r>
              <a:rPr lang="cs-CZ" sz="1100" b="1" dirty="0" err="1" smtClean="0">
                <a:solidFill>
                  <a:schemeClr val="tx1"/>
                </a:solidFill>
              </a:rPr>
              <a:t>code</a:t>
            </a:r>
            <a:endParaRPr lang="cs-CZ" sz="1100" b="1" dirty="0">
              <a:solidFill>
                <a:schemeClr val="tx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1034249" y="3707169"/>
            <a:ext cx="846138" cy="2534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stCxn id="6" idx="2"/>
          </p:cNvCxnSpPr>
          <p:nvPr/>
        </p:nvCxnSpPr>
        <p:spPr>
          <a:xfrm flipH="1" flipV="1">
            <a:off x="1133386" y="4283431"/>
            <a:ext cx="2136775" cy="20637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413848" y="2408238"/>
            <a:ext cx="1441450" cy="549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7953375" y="2039938"/>
            <a:ext cx="979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1">
                <a:solidFill>
                  <a:srgbClr val="FF0000"/>
                </a:solidFill>
              </a:rPr>
              <a:t>LOG IN</a:t>
            </a:r>
          </a:p>
        </p:txBody>
      </p:sp>
    </p:spTree>
    <p:extLst>
      <p:ext uri="{BB962C8B-B14F-4D97-AF65-F5344CB8AC3E}">
        <p14:creationId xmlns:p14="http://schemas.microsoft.com/office/powerpoint/2010/main" val="65884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FIND YOUR ID NUMBER</a:t>
            </a:r>
            <a:r>
              <a:rPr lang="en-US" dirty="0"/>
              <a:t/>
            </a:r>
            <a:br>
              <a:rPr lang="en-US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Portal </a:t>
            </a:r>
            <a:r>
              <a:rPr lang="en-US" dirty="0"/>
              <a:t>ID Number – go to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portal.upol.cz/</a:t>
            </a:r>
            <a:r>
              <a:rPr lang="cs-CZ" b="1" dirty="0"/>
              <a:t> </a:t>
            </a:r>
            <a:r>
              <a:rPr lang="cs-CZ" b="1" dirty="0" smtClean="0"/>
              <a:t>→ </a:t>
            </a:r>
            <a:r>
              <a:rPr lang="en-US" b="1" dirty="0" smtClean="0"/>
              <a:t>Contacts </a:t>
            </a:r>
            <a:r>
              <a:rPr lang="en-US" dirty="0"/>
              <a:t>type your family name into the </a:t>
            </a:r>
            <a:r>
              <a:rPr lang="en-US" dirty="0" smtClean="0"/>
              <a:t>first field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part </a:t>
            </a:r>
            <a:r>
              <a:rPr lang="en-US" dirty="0" smtClean="0"/>
              <a:t>„</a:t>
            </a:r>
            <a:r>
              <a:rPr lang="en-US" dirty="0" err="1"/>
              <a:t>Upol</a:t>
            </a:r>
            <a:r>
              <a:rPr lang="en-US" dirty="0"/>
              <a:t> </a:t>
            </a:r>
            <a:r>
              <a:rPr lang="en-US" dirty="0" err="1"/>
              <a:t>Hledání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 smtClean="0"/>
              <a:t>“, and </a:t>
            </a:r>
            <a:r>
              <a:rPr lang="en-US" dirty="0"/>
              <a:t>click search</a:t>
            </a:r>
            <a:r>
              <a:rPr lang="en-US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this way you will get your ID Number (see the example on the next page)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_prezentace_en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</Template>
  <TotalTime>164</TotalTime>
  <Words>1138</Words>
  <Application>Microsoft Office PowerPoint</Application>
  <PresentationFormat>Vlastní</PresentationFormat>
  <Paragraphs>140</Paragraphs>
  <Slides>18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MS Mincho</vt:lpstr>
      <vt:lpstr>Arial</vt:lpstr>
      <vt:lpstr>Arial CE</vt:lpstr>
      <vt:lpstr>Calibri</vt:lpstr>
      <vt:lpstr>Times New Roman</vt:lpstr>
      <vt:lpstr>UP_prezentace_en</vt:lpstr>
      <vt:lpstr>Prezentace aplikace PowerPoint</vt:lpstr>
      <vt:lpstr>Portal of Palacký University   </vt:lpstr>
      <vt:lpstr>CONTENTS</vt:lpstr>
      <vt:lpstr>Prezentace aplikace PowerPoint</vt:lpstr>
      <vt:lpstr>Prezentace aplikace PowerPoint</vt:lpstr>
      <vt:lpstr>STAG WITHOUT LOGIN TO PORTAL </vt:lpstr>
      <vt:lpstr>STAG AFTER LOGIN TO PORTAL </vt:lpstr>
      <vt:lpstr>LOG IN TO PORTAL </vt:lpstr>
      <vt:lpstr>HOW TO FIND YOUR ID NUMBER </vt:lpstr>
      <vt:lpstr>Prezentace aplikace PowerPoint</vt:lpstr>
      <vt:lpstr>Prezentace aplikace PowerPoint</vt:lpstr>
      <vt:lpstr>HOW TO LOG IN - PASSWORD </vt:lpstr>
      <vt:lpstr>WHERE TO FIND THE COURSE CODE</vt:lpstr>
      <vt:lpstr>HOW TO ENROL IN THE COURSE </vt:lpstr>
      <vt:lpstr>BEFORE YOU LIVE HOME </vt:lpstr>
      <vt:lpstr>CONTACTS - OFFICE FOR INTERNATIONAL RELATIONS  (RECTOR´S  OFFICE OF PU)  </vt:lpstr>
      <vt:lpstr>CONTACTS - DEPARTMENTS OF FOREIGN AFFAIRS AT PU FACULTIES</vt:lpstr>
      <vt:lpstr>WHO ELSE CAN HELP ME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DH</dc:creator>
  <cp:lastModifiedBy>Agnew Daniel</cp:lastModifiedBy>
  <cp:revision>18</cp:revision>
  <cp:lastPrinted>2015-02-10T09:15:59Z</cp:lastPrinted>
  <dcterms:created xsi:type="dcterms:W3CDTF">2015-02-09T20:30:01Z</dcterms:created>
  <dcterms:modified xsi:type="dcterms:W3CDTF">2015-03-18T12:15:04Z</dcterms:modified>
</cp:coreProperties>
</file>