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BCD-0D04-4395-BFB0-FF27F91CF45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DC12-19FD-4CF8-B1DC-1B5B8792D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28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BCD-0D04-4395-BFB0-FF27F91CF45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DC12-19FD-4CF8-B1DC-1B5B8792D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75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BCD-0D04-4395-BFB0-FF27F91CF45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DC12-19FD-4CF8-B1DC-1B5B8792D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12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BCD-0D04-4395-BFB0-FF27F91CF45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DC12-19FD-4CF8-B1DC-1B5B8792D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72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BCD-0D04-4395-BFB0-FF27F91CF45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DC12-19FD-4CF8-B1DC-1B5B8792D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9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BCD-0D04-4395-BFB0-FF27F91CF45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DC12-19FD-4CF8-B1DC-1B5B8792D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01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BCD-0D04-4395-BFB0-FF27F91CF45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DC12-19FD-4CF8-B1DC-1B5B8792D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02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BCD-0D04-4395-BFB0-FF27F91CF45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DC12-19FD-4CF8-B1DC-1B5B8792D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14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BCD-0D04-4395-BFB0-FF27F91CF45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DC12-19FD-4CF8-B1DC-1B5B8792D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13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BCD-0D04-4395-BFB0-FF27F91CF45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DC12-19FD-4CF8-B1DC-1B5B8792D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36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BCD-0D04-4395-BFB0-FF27F91CF45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DC12-19FD-4CF8-B1DC-1B5B8792D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98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B0BCD-0D04-4395-BFB0-FF27F91CF45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4DC12-19FD-4CF8-B1DC-1B5B8792D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43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f.upol.cz/menu/zahranicni-vztahy/stipendijni-programy/ceepu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eepus.scholarships.at/public/nco/ncoinformation_main.aspx?Country=HU" TargetMode="External"/><Relationship Id="rId13" Type="http://schemas.openxmlformats.org/officeDocument/2006/relationships/hyperlink" Target="http://ceepus.scholarships.at/public/nco/ncoinformation_main.aspx?Country=RO" TargetMode="External"/><Relationship Id="rId3" Type="http://schemas.openxmlformats.org/officeDocument/2006/relationships/hyperlink" Target="http://www.ceepus.info/public/nco/ncoinformation_main.aspx?Country=BA" TargetMode="External"/><Relationship Id="rId7" Type="http://schemas.openxmlformats.org/officeDocument/2006/relationships/hyperlink" Target="http://ceepus.scholarships.at/public/nco/ncoinformation_main.aspx?Country=HR" TargetMode="External"/><Relationship Id="rId12" Type="http://schemas.openxmlformats.org/officeDocument/2006/relationships/hyperlink" Target="http://ceepus.scholarships.at/public/nco/ncoinformation_main.aspx?Country=AT" TargetMode="External"/><Relationship Id="rId17" Type="http://schemas.openxmlformats.org/officeDocument/2006/relationships/hyperlink" Target="http://www.ceepus.info/public/nco/ncoinformation_main.aspx?Country=XZ" TargetMode="External"/><Relationship Id="rId2" Type="http://schemas.openxmlformats.org/officeDocument/2006/relationships/hyperlink" Target="http://ceepus.scholarships.at/public/nco/ncoinformation_main.aspx?Country=AL" TargetMode="External"/><Relationship Id="rId16" Type="http://schemas.openxmlformats.org/officeDocument/2006/relationships/hyperlink" Target="http://www.ceepus.info/public/nco/ncoinformation_main.aspx?Country=R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ceepus.scholarships.at/public/nco/ncoinformation_main.aspx?Country=CZ" TargetMode="External"/><Relationship Id="rId11" Type="http://schemas.openxmlformats.org/officeDocument/2006/relationships/hyperlink" Target="http://ceepus.scholarships.at/public/nco/ncoinformation_main.aspx?Country=PL" TargetMode="External"/><Relationship Id="rId5" Type="http://schemas.openxmlformats.org/officeDocument/2006/relationships/hyperlink" Target="http://www.ceepus.info/public/nco/ncoinformation_main.aspx?Country=ME" TargetMode="External"/><Relationship Id="rId15" Type="http://schemas.openxmlformats.org/officeDocument/2006/relationships/hyperlink" Target="http://ceepus.scholarships.at/public/nco/ncoinformation_main.aspx?Country=SI" TargetMode="External"/><Relationship Id="rId10" Type="http://schemas.openxmlformats.org/officeDocument/2006/relationships/hyperlink" Target="http://www.ceepus.info/public/nco/ncoinformation_main.aspx?Country=MD" TargetMode="External"/><Relationship Id="rId4" Type="http://schemas.openxmlformats.org/officeDocument/2006/relationships/hyperlink" Target="http://www.ceepus.info/public/nco/ncoinformation_main.aspx?Country=BG" TargetMode="External"/><Relationship Id="rId9" Type="http://schemas.openxmlformats.org/officeDocument/2006/relationships/hyperlink" Target="http://ceepus.scholarships.at/public/nco/ncoinformation_main.aspx?Country=MK" TargetMode="External"/><Relationship Id="rId14" Type="http://schemas.openxmlformats.org/officeDocument/2006/relationships/hyperlink" Target="http://ceepus.scholarships.at/public/nco/ncoinformation_main.aspx?Country=S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zs.cz/ceepus" TargetMode="External"/><Relationship Id="rId2" Type="http://schemas.openxmlformats.org/officeDocument/2006/relationships/hyperlink" Target="http://www.ceepus.inf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epus.inf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adislav.voboril@upol.cz" TargetMode="External"/><Relationship Id="rId7" Type="http://schemas.openxmlformats.org/officeDocument/2006/relationships/hyperlink" Target="mailto:matthew.sweney@upol.cz" TargetMode="External"/><Relationship Id="rId2" Type="http://schemas.openxmlformats.org/officeDocument/2006/relationships/hyperlink" Target="mailto:bas.hamers@upol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eronika.pragerova@upol.cz" TargetMode="External"/><Relationship Id="rId5" Type="http://schemas.openxmlformats.org/officeDocument/2006/relationships/hyperlink" Target="mailto:antonin.kalous@upol.cz" TargetMode="External"/><Relationship Id="rId4" Type="http://schemas.openxmlformats.org/officeDocument/2006/relationships/hyperlink" Target="mailto:radmila.svarickova@upol.cz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vit.vozenilek@upol.cz" TargetMode="External"/><Relationship Id="rId2" Type="http://schemas.openxmlformats.org/officeDocument/2006/relationships/hyperlink" Target="mailto:Pavel.Ptacek@upol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zs.cz/ceepus" TargetMode="External"/><Relationship Id="rId2" Type="http://schemas.openxmlformats.org/officeDocument/2006/relationships/hyperlink" Target="http://www.ceepus.info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www.ff.upol.cz/menu/zahranicni-vztahy/stipendijni-programy/ceep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27784" y="980728"/>
            <a:ext cx="5900192" cy="2808312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cs-CZ" sz="6000" b="1" dirty="0" smtClean="0">
                <a:latin typeface="Times New Roman" pitchFamily="18" charset="0"/>
                <a:cs typeface="Times New Roman" pitchFamily="18" charset="0"/>
              </a:rPr>
              <a:t>CEEPUS</a:t>
            </a:r>
            <a:endParaRPr lang="cs-CZ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077072"/>
            <a:ext cx="7048872" cy="158417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cs-C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Central</a:t>
            </a: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Exchange </a:t>
            </a:r>
            <a:r>
              <a:rPr lang="cs-CZ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University </a:t>
            </a:r>
            <a:r>
              <a:rPr lang="cs-CZ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Studies</a:t>
            </a:r>
            <a:endParaRPr lang="cs-CZ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Jana\Documents\evropa 3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772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Co je program CEEPUS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1800" b="1" dirty="0"/>
          </a:p>
          <a:p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středoevropský výměnný univerzitní programem zaměřeným na regionální spolupráci v rámci sítí univerzit</a:t>
            </a:r>
          </a:p>
          <a:p>
            <a:pPr marL="0" indent="0">
              <a:buNone/>
            </a:pPr>
            <a:endParaRPr lang="cs-CZ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Stipendia jsou určena: 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pro studenty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Bc. a Mgr. na semestrální studijní pobyty 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(3 - 10 měsíců), letní školy,</a:t>
            </a:r>
            <a:endParaRPr lang="cs-CZ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Ph.D. studenty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(minim. 21 dnů až 3 měsíce)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pro učitele 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na výuku</a:t>
            </a:r>
          </a:p>
          <a:p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Stipendia NEJSOU určena na výzkum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s výjimkou diplomových nebo doktorských prací</a:t>
            </a:r>
          </a:p>
          <a:p>
            <a:pPr marL="0" indent="0">
              <a:buNone/>
            </a:pP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Stipendium v programu lze získat </a:t>
            </a:r>
          </a:p>
          <a:p>
            <a:pPr>
              <a:buFont typeface="Wingdings" pitchFamily="2" charset="2"/>
              <a:buChar char="Ø"/>
            </a:pPr>
            <a:r>
              <a:rPr lang="cs-CZ" sz="1800" b="1" dirty="0" smtClean="0">
                <a:solidFill>
                  <a:srgbClr val="FF0000"/>
                </a:solidFill>
              </a:rPr>
              <a:t>v rámci sítí UP </a:t>
            </a:r>
            <a:r>
              <a:rPr lang="cs-CZ" sz="1800" b="1" dirty="0" smtClean="0"/>
              <a:t>→ FF a </a:t>
            </a:r>
            <a:r>
              <a:rPr lang="cs-CZ" sz="1800" b="1" dirty="0" err="1" smtClean="0"/>
              <a:t>PřF</a:t>
            </a:r>
            <a:r>
              <a:rPr lang="cs-CZ" sz="1800" dirty="0"/>
              <a:t> </a:t>
            </a:r>
            <a:r>
              <a:rPr lang="cs-CZ" sz="1800" dirty="0" smtClean="0"/>
              <a:t>(jednotlivé tematické sítě a jejich smluvní partnery FF UP najdete na </a:t>
            </a:r>
            <a:r>
              <a:rPr lang="cs-CZ" sz="1800" dirty="0" smtClean="0">
                <a:hlinkClick r:id="rId2"/>
              </a:rPr>
              <a:t>http://www.ff.upol.cz/menu/zahranicni-vztahy/stipendijni-programy/ceepus/</a:t>
            </a:r>
            <a:r>
              <a:rPr lang="cs-CZ" sz="18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1800" b="1" dirty="0" smtClean="0">
                <a:solidFill>
                  <a:srgbClr val="FF0000"/>
                </a:solidFill>
              </a:rPr>
              <a:t>individuálně</a:t>
            </a:r>
            <a:r>
              <a:rPr lang="cs-CZ" sz="1800" dirty="0" smtClean="0"/>
              <a:t> (jako tzv. </a:t>
            </a:r>
            <a:r>
              <a:rPr lang="cs-CZ" sz="1800" b="1" dirty="0" err="1" smtClean="0"/>
              <a:t>freemover</a:t>
            </a:r>
            <a:r>
              <a:rPr lang="cs-CZ" sz="1800" dirty="0" smtClean="0"/>
              <a:t>), je-li váš obor mimo UP sítě CEEPUS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14227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Zapojené země: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cs-CZ" dirty="0" smtClean="0">
                <a:hlinkClick r:id="rId2"/>
              </a:rPr>
              <a:t>Albánie</a:t>
            </a:r>
            <a:r>
              <a:rPr lang="cs-CZ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hlinkClick r:id="rId3"/>
              </a:rPr>
              <a:t>Bosna a Hercegovina 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hlinkClick r:id="rId4"/>
              </a:rPr>
              <a:t>Bulharsko</a:t>
            </a:r>
            <a:r>
              <a:rPr lang="cs-CZ" dirty="0" smtClean="0"/>
              <a:t>,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hlinkClick r:id="rId5"/>
              </a:rPr>
              <a:t>Černá Hora</a:t>
            </a:r>
            <a:r>
              <a:rPr lang="cs-CZ" dirty="0" smtClean="0"/>
              <a:t>,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hlinkClick r:id="rId6"/>
              </a:rPr>
              <a:t>Česká republika</a:t>
            </a:r>
            <a:endParaRPr lang="cs-CZ" dirty="0"/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hlinkClick r:id="rId7"/>
              </a:rPr>
              <a:t>Chorvatsko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hlinkClick r:id="rId8"/>
              </a:rPr>
              <a:t>Maďarsko</a:t>
            </a:r>
            <a:r>
              <a:rPr lang="cs-CZ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hlinkClick r:id="rId9"/>
              </a:rPr>
              <a:t>Makedonie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cs-CZ" dirty="0" smtClean="0">
                <a:hlinkClick r:id="rId10" tooltip="Moldavsko"/>
              </a:rPr>
              <a:t>Moldavsko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hlinkClick r:id="rId11"/>
              </a:rPr>
              <a:t>Polsko</a:t>
            </a:r>
            <a:r>
              <a:rPr lang="cs-CZ" dirty="0" smtClean="0"/>
              <a:t>,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hlinkClick r:id="rId12"/>
              </a:rPr>
              <a:t>Rakousko</a:t>
            </a:r>
            <a:r>
              <a:rPr lang="cs-CZ" dirty="0" smtClean="0"/>
              <a:t>,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hlinkClick r:id="rId13"/>
              </a:rPr>
              <a:t>Rumunsko</a:t>
            </a:r>
            <a:r>
              <a:rPr lang="cs-CZ" dirty="0" smtClean="0"/>
              <a:t>,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hlinkClick r:id="rId14"/>
              </a:rPr>
              <a:t>Slovensko</a:t>
            </a:r>
            <a:r>
              <a:rPr lang="cs-CZ" dirty="0" smtClean="0"/>
              <a:t>,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hlinkClick r:id="rId15"/>
              </a:rPr>
              <a:t>Slovinsko</a:t>
            </a:r>
            <a:r>
              <a:rPr lang="cs-CZ" dirty="0" smtClean="0"/>
              <a:t>,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hlinkClick r:id="rId16" tooltip="Srbsko"/>
              </a:rPr>
              <a:t>Srbsko</a:t>
            </a:r>
            <a:r>
              <a:rPr lang="cs-CZ" dirty="0" smtClean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Spolupracuje též </a:t>
            </a:r>
            <a:r>
              <a:rPr lang="cs-CZ" dirty="0" err="1" smtClean="0">
                <a:hlinkClick r:id="rId17"/>
              </a:rPr>
              <a:t>Priština</a:t>
            </a:r>
            <a:r>
              <a:rPr lang="cs-CZ" dirty="0" smtClean="0">
                <a:hlinkClick r:id="rId17"/>
              </a:rPr>
              <a:t>-Kosovo</a:t>
            </a:r>
            <a:r>
              <a:rPr lang="cs-CZ" dirty="0" smtClean="0"/>
              <a:t> 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1529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Jak se přihlásit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2400" b="1" dirty="0"/>
              <a:t>p</a:t>
            </a:r>
            <a:r>
              <a:rPr lang="cs-CZ" sz="2400" b="1" dirty="0" smtClean="0"/>
              <a:t>řihlášky se podávají jedině on-line</a:t>
            </a:r>
            <a:r>
              <a:rPr lang="cs-CZ" sz="2400" dirty="0" smtClean="0"/>
              <a:t> po registraci na </a:t>
            </a:r>
            <a:r>
              <a:rPr lang="cs-CZ" sz="2400" dirty="0" smtClean="0">
                <a:hlinkClick r:id="rId2" tooltip="Opens external link in new window"/>
              </a:rPr>
              <a:t>http://www.ceepus.info/</a:t>
            </a:r>
            <a:endParaRPr lang="cs-CZ" sz="2400" dirty="0"/>
          </a:p>
          <a:p>
            <a:r>
              <a:rPr lang="cs-CZ" sz="2400" dirty="0"/>
              <a:t>i</a:t>
            </a:r>
            <a:r>
              <a:rPr lang="cs-CZ" sz="2400" dirty="0" smtClean="0"/>
              <a:t>nformace o programu v češtině najdete na </a:t>
            </a:r>
            <a:r>
              <a:rPr lang="cs-CZ" sz="2400" dirty="0" smtClean="0">
                <a:hlinkClick r:id="rId3" tooltip="Opens external link in new window"/>
              </a:rPr>
              <a:t>www.dzs.cz/ceepus</a:t>
            </a:r>
            <a:endParaRPr lang="cs-CZ" sz="2400" dirty="0" smtClean="0"/>
          </a:p>
          <a:p>
            <a:r>
              <a:rPr lang="cs-CZ" sz="2400" dirty="0" smtClean="0"/>
              <a:t>Přihlášku můžete podat opakovaně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051" name="Picture 3" descr="C:\Users\Jana\Desktop\obrázky na plakát\student%20thought%20bubb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72" y="3789040"/>
            <a:ext cx="3702512" cy="2197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098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CO ZAHRNUJE STIPENDIUM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Stipendium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určené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ubytování a stravování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je vypláceno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 hostitelské zemi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(aktuální výše stipendií na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www.ceepus.info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Cestovné hradí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domácí VŠ, tj.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UP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(administruje zahraniční oddělení příslušné fakulty) 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Kartičku zdravotního pojištění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 zahraničí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poskytuje UP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(ZO příslušné fakulty)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917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CEEPUS sítě FF UP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cs-CZ" b="1" u="sng" dirty="0" smtClean="0">
                <a:solidFill>
                  <a:schemeClr val="accent2">
                    <a:lumMod val="75000"/>
                  </a:schemeClr>
                </a:solidFill>
              </a:rPr>
              <a:t>FF UP je zapojena do 6 sítí programu </a:t>
            </a:r>
            <a:r>
              <a:rPr lang="cs-CZ" b="1" u="sng" dirty="0" err="1" smtClean="0">
                <a:solidFill>
                  <a:schemeClr val="accent2">
                    <a:lumMod val="75000"/>
                  </a:schemeClr>
                </a:solidFill>
              </a:rPr>
              <a:t>Ceepus</a:t>
            </a:r>
            <a:r>
              <a:rPr lang="cs-CZ" b="1" u="sng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err="1" smtClean="0"/>
              <a:t>Language</a:t>
            </a:r>
            <a:r>
              <a:rPr lang="cs-CZ" b="1" dirty="0" smtClean="0"/>
              <a:t> and </a:t>
            </a:r>
            <a:r>
              <a:rPr lang="cs-CZ" b="1" dirty="0" err="1" smtClean="0"/>
              <a:t>Literature</a:t>
            </a:r>
            <a:r>
              <a:rPr lang="cs-CZ" b="1" dirty="0" smtClean="0"/>
              <a:t> in a </a:t>
            </a:r>
            <a:r>
              <a:rPr lang="cs-CZ" b="1" dirty="0" err="1" smtClean="0"/>
              <a:t>Central</a:t>
            </a:r>
            <a:r>
              <a:rPr lang="cs-CZ" b="1" dirty="0" smtClean="0"/>
              <a:t> </a:t>
            </a:r>
            <a:r>
              <a:rPr lang="cs-CZ" b="1" dirty="0" err="1" smtClean="0"/>
              <a:t>European</a:t>
            </a:r>
            <a:r>
              <a:rPr lang="cs-CZ" b="1" dirty="0" smtClean="0"/>
              <a:t> Kontext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smtClean="0"/>
              <a:t>koordinátor sítě: Dr. Bas Hamers, </a:t>
            </a:r>
            <a:r>
              <a:rPr lang="cs-CZ" sz="3300" b="1" dirty="0" smtClean="0">
                <a:solidFill>
                  <a:schemeClr val="accent2">
                    <a:lumMod val="75000"/>
                  </a:schemeClr>
                </a:solidFill>
              </a:rPr>
              <a:t>Katedra </a:t>
            </a:r>
            <a:r>
              <a:rPr lang="cs-CZ" sz="3300" b="1" dirty="0" err="1">
                <a:solidFill>
                  <a:schemeClr val="accent2">
                    <a:lumMod val="75000"/>
                  </a:schemeClr>
                </a:solidFill>
              </a:rPr>
              <a:t>nederlandistiky</a:t>
            </a:r>
            <a:r>
              <a:rPr lang="cs-CZ" dirty="0" smtClean="0"/>
              <a:t>, </a:t>
            </a:r>
            <a:r>
              <a:rPr lang="cs-CZ" dirty="0" smtClean="0">
                <a:hlinkClick r:id="rId2"/>
              </a:rPr>
              <a:t>bas.hamers@upol.cz</a:t>
            </a:r>
            <a:r>
              <a:rPr lang="cs-CZ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Slavic </a:t>
            </a:r>
            <a:r>
              <a:rPr lang="cs-CZ" b="1" dirty="0" err="1" smtClean="0"/>
              <a:t>Philolgy</a:t>
            </a:r>
            <a:r>
              <a:rPr lang="cs-CZ" b="1" dirty="0" smtClean="0"/>
              <a:t> and </a:t>
            </a:r>
            <a:r>
              <a:rPr lang="cs-CZ" b="1" dirty="0" err="1" smtClean="0"/>
              <a:t>its</a:t>
            </a:r>
            <a:r>
              <a:rPr lang="cs-CZ" b="1" dirty="0" smtClean="0"/>
              <a:t> </a:t>
            </a:r>
            <a:r>
              <a:rPr lang="cs-CZ" b="1" dirty="0" err="1" smtClean="0"/>
              <a:t>Cultural</a:t>
            </a:r>
            <a:r>
              <a:rPr lang="cs-CZ" b="1" dirty="0" smtClean="0"/>
              <a:t> </a:t>
            </a:r>
            <a:r>
              <a:rPr lang="cs-CZ" b="1" dirty="0" err="1" smtClean="0"/>
              <a:t>Contexts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koordinátor sítě: PhDr. Ladislav Vobořil, Ph.D., </a:t>
            </a:r>
            <a:r>
              <a:rPr lang="cs-CZ" sz="3300" b="1" dirty="0" smtClean="0">
                <a:solidFill>
                  <a:schemeClr val="accent2">
                    <a:lumMod val="75000"/>
                  </a:schemeClr>
                </a:solidFill>
              </a:rPr>
              <a:t>Katedra </a:t>
            </a:r>
            <a:r>
              <a:rPr lang="cs-CZ" sz="3300" b="1" dirty="0">
                <a:solidFill>
                  <a:schemeClr val="accent2">
                    <a:lumMod val="75000"/>
                  </a:schemeClr>
                </a:solidFill>
              </a:rPr>
              <a:t>slavistiky</a:t>
            </a:r>
            <a:r>
              <a:rPr lang="cs-CZ" dirty="0" smtClean="0"/>
              <a:t>, </a:t>
            </a:r>
            <a:r>
              <a:rPr lang="cs-CZ" dirty="0" smtClean="0">
                <a:hlinkClick r:id="rId3"/>
              </a:rPr>
              <a:t>ladislav.voboril@upol.cz</a:t>
            </a:r>
            <a:r>
              <a:rPr lang="cs-CZ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Idea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Europe</a:t>
            </a:r>
            <a:r>
              <a:rPr lang="cs-CZ" b="1" dirty="0" smtClean="0"/>
              <a:t> in </a:t>
            </a:r>
            <a:r>
              <a:rPr lang="cs-CZ" b="1" dirty="0" err="1" smtClean="0"/>
              <a:t>European</a:t>
            </a:r>
            <a:r>
              <a:rPr lang="cs-CZ" b="1" dirty="0" smtClean="0"/>
              <a:t> </a:t>
            </a:r>
            <a:r>
              <a:rPr lang="cs-CZ" b="1" dirty="0" err="1" smtClean="0"/>
              <a:t>Culture</a:t>
            </a:r>
            <a:r>
              <a:rPr lang="cs-CZ" b="1" dirty="0" smtClean="0"/>
              <a:t>, </a:t>
            </a:r>
            <a:r>
              <a:rPr lang="cs-CZ" b="1" dirty="0" err="1" smtClean="0"/>
              <a:t>history</a:t>
            </a:r>
            <a:r>
              <a:rPr lang="cs-CZ" b="1" dirty="0" smtClean="0"/>
              <a:t> and </a:t>
            </a:r>
            <a:r>
              <a:rPr lang="cs-CZ" b="1" dirty="0" err="1" smtClean="0"/>
              <a:t>politics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koordinátor sítě: doc. Radmila Švaříčková Slabáková, </a:t>
            </a:r>
            <a:r>
              <a:rPr lang="cs-CZ" sz="3300" b="1" dirty="0" smtClean="0">
                <a:solidFill>
                  <a:schemeClr val="accent2">
                    <a:lumMod val="75000"/>
                  </a:schemeClr>
                </a:solidFill>
              </a:rPr>
              <a:t>Katedra </a:t>
            </a:r>
            <a:r>
              <a:rPr lang="cs-CZ" sz="3300" b="1" dirty="0">
                <a:solidFill>
                  <a:schemeClr val="accent2">
                    <a:lumMod val="75000"/>
                  </a:schemeClr>
                </a:solidFill>
              </a:rPr>
              <a:t>historie</a:t>
            </a:r>
            <a:r>
              <a:rPr lang="cs-CZ" dirty="0" smtClean="0"/>
              <a:t>, </a:t>
            </a:r>
            <a:r>
              <a:rPr lang="cs-CZ" dirty="0" smtClean="0">
                <a:hlinkClick r:id="rId4"/>
              </a:rPr>
              <a:t>radmila.svarickova@upol.cz</a:t>
            </a:r>
            <a:r>
              <a:rPr lang="cs-CZ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err="1" smtClean="0"/>
              <a:t>Questions</a:t>
            </a:r>
            <a:r>
              <a:rPr lang="cs-CZ" b="1" dirty="0" smtClean="0"/>
              <a:t> to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History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Central</a:t>
            </a:r>
            <a:r>
              <a:rPr lang="cs-CZ" b="1" dirty="0" smtClean="0"/>
              <a:t> and East-</a:t>
            </a:r>
            <a:r>
              <a:rPr lang="cs-CZ" b="1" dirty="0" err="1" smtClean="0"/>
              <a:t>Central</a:t>
            </a:r>
            <a:r>
              <a:rPr lang="cs-CZ" b="1" dirty="0" smtClean="0"/>
              <a:t> </a:t>
            </a:r>
            <a:r>
              <a:rPr lang="cs-CZ" b="1" dirty="0" err="1" smtClean="0"/>
              <a:t>Europe</a:t>
            </a:r>
            <a:r>
              <a:rPr lang="cs-CZ" b="1" dirty="0" smtClean="0"/>
              <a:t> in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Middle</a:t>
            </a:r>
            <a:r>
              <a:rPr lang="cs-CZ" b="1" dirty="0" smtClean="0"/>
              <a:t> </a:t>
            </a:r>
            <a:r>
              <a:rPr lang="cs-CZ" b="1" dirty="0" err="1" smtClean="0"/>
              <a:t>Ages</a:t>
            </a:r>
            <a:r>
              <a:rPr lang="cs-CZ" b="1" dirty="0" smtClean="0"/>
              <a:t> and </a:t>
            </a:r>
            <a:r>
              <a:rPr lang="cs-CZ" b="1" dirty="0" err="1" smtClean="0"/>
              <a:t>the</a:t>
            </a:r>
            <a:r>
              <a:rPr lang="cs-CZ" b="1" dirty="0" smtClean="0"/>
              <a:t> Early </a:t>
            </a:r>
            <a:r>
              <a:rPr lang="cs-CZ" b="1" dirty="0" err="1" smtClean="0"/>
              <a:t>Modern</a:t>
            </a:r>
            <a:r>
              <a:rPr lang="cs-CZ" b="1" dirty="0" smtClean="0"/>
              <a:t> Period</a:t>
            </a:r>
            <a:r>
              <a:rPr lang="cs-CZ" dirty="0" smtClean="0"/>
              <a:t>, </a:t>
            </a:r>
            <a:r>
              <a:rPr lang="cs-CZ" sz="3300" b="1" dirty="0" smtClean="0">
                <a:solidFill>
                  <a:schemeClr val="accent2">
                    <a:lumMod val="75000"/>
                  </a:schemeClr>
                </a:solidFill>
              </a:rPr>
              <a:t>Katedra historie</a:t>
            </a:r>
            <a:r>
              <a:rPr lang="cs-CZ" dirty="0" smtClean="0"/>
              <a:t>, koordinátor sítě: doc. Antonín Kalous, </a:t>
            </a:r>
            <a:r>
              <a:rPr lang="cs-CZ" dirty="0" smtClean="0">
                <a:hlinkClick r:id="rId5"/>
              </a:rPr>
              <a:t>antonin.kalous@upol.cz</a:t>
            </a:r>
            <a:r>
              <a:rPr lang="cs-CZ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e-</a:t>
            </a:r>
            <a:r>
              <a:rPr lang="cs-CZ" b="1" dirty="0" err="1" smtClean="0"/>
              <a:t>bologna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Translation</a:t>
            </a:r>
            <a:r>
              <a:rPr lang="cs-CZ" b="1" dirty="0" smtClean="0"/>
              <a:t> </a:t>
            </a:r>
            <a:r>
              <a:rPr lang="cs-CZ" b="1" dirty="0" err="1" smtClean="0"/>
              <a:t>Studies</a:t>
            </a:r>
            <a:r>
              <a:rPr lang="cs-CZ" b="1" dirty="0" smtClean="0"/>
              <a:t> </a:t>
            </a:r>
            <a:r>
              <a:rPr lang="cs-CZ" b="1" dirty="0" err="1" smtClean="0"/>
              <a:t>Programmes</a:t>
            </a:r>
            <a:r>
              <a:rPr lang="cs-CZ" b="1" dirty="0" smtClean="0"/>
              <a:t> in </a:t>
            </a:r>
            <a:r>
              <a:rPr lang="cs-CZ" b="1" dirty="0" err="1" smtClean="0"/>
              <a:t>Central</a:t>
            </a:r>
            <a:r>
              <a:rPr lang="cs-CZ" b="1" dirty="0" smtClean="0"/>
              <a:t> and </a:t>
            </a:r>
            <a:r>
              <a:rPr lang="cs-CZ" b="1" dirty="0" err="1" smtClean="0"/>
              <a:t>Eastern</a:t>
            </a:r>
            <a:r>
              <a:rPr lang="cs-CZ" b="1" dirty="0" smtClean="0"/>
              <a:t> </a:t>
            </a:r>
            <a:r>
              <a:rPr lang="cs-CZ" b="1" dirty="0" err="1" smtClean="0"/>
              <a:t>European</a:t>
            </a:r>
            <a:r>
              <a:rPr lang="cs-CZ" b="1" dirty="0" smtClean="0"/>
              <a:t> </a:t>
            </a:r>
            <a:r>
              <a:rPr lang="cs-CZ" b="1" dirty="0" err="1" smtClean="0"/>
              <a:t>Countries</a:t>
            </a:r>
            <a:r>
              <a:rPr lang="cs-CZ" dirty="0" smtClean="0"/>
              <a:t>, koordinátor sítě: PhDr. Veronika </a:t>
            </a:r>
            <a:r>
              <a:rPr lang="cs-CZ" dirty="0" err="1" smtClean="0"/>
              <a:t>Prágerová</a:t>
            </a:r>
            <a:r>
              <a:rPr lang="cs-CZ" dirty="0" smtClean="0"/>
              <a:t>, </a:t>
            </a:r>
            <a:r>
              <a:rPr lang="cs-CZ" sz="3300" b="1" dirty="0" smtClean="0">
                <a:solidFill>
                  <a:schemeClr val="accent2">
                    <a:lumMod val="75000"/>
                  </a:schemeClr>
                </a:solidFill>
              </a:rPr>
              <a:t>Katedra </a:t>
            </a:r>
            <a:r>
              <a:rPr lang="cs-CZ" sz="3300" b="1" dirty="0">
                <a:solidFill>
                  <a:schemeClr val="accent2">
                    <a:lumMod val="75000"/>
                  </a:schemeClr>
                </a:solidFill>
              </a:rPr>
              <a:t>anglistiky a amerikanistiky</a:t>
            </a:r>
            <a:r>
              <a:rPr lang="cs-CZ" dirty="0" smtClean="0"/>
              <a:t>, </a:t>
            </a:r>
            <a:r>
              <a:rPr lang="cs-CZ" dirty="0" smtClean="0">
                <a:hlinkClick r:id="rId6"/>
              </a:rPr>
              <a:t>veronika.pragerova@upol.cz</a:t>
            </a:r>
            <a:r>
              <a:rPr lang="cs-CZ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Inter-</a:t>
            </a:r>
            <a:r>
              <a:rPr lang="cs-CZ" b="1" dirty="0" err="1" smtClean="0"/>
              <a:t>American</a:t>
            </a:r>
            <a:r>
              <a:rPr lang="cs-CZ" b="1" dirty="0" smtClean="0"/>
              <a:t> </a:t>
            </a:r>
            <a:r>
              <a:rPr lang="cs-CZ" b="1" dirty="0" err="1" smtClean="0"/>
              <a:t>Studies</a:t>
            </a:r>
            <a:r>
              <a:rPr lang="cs-CZ" dirty="0" smtClean="0"/>
              <a:t>, koordinátor sítě: Mgr. Matthew </a:t>
            </a:r>
            <a:r>
              <a:rPr lang="cs-CZ" dirty="0" err="1" smtClean="0"/>
              <a:t>Sweney</a:t>
            </a:r>
            <a:r>
              <a:rPr lang="cs-CZ" dirty="0" smtClean="0"/>
              <a:t>, </a:t>
            </a:r>
            <a:r>
              <a:rPr lang="cs-CZ" sz="3300" b="1" dirty="0" smtClean="0">
                <a:solidFill>
                  <a:schemeClr val="accent2">
                    <a:lumMod val="75000"/>
                  </a:schemeClr>
                </a:solidFill>
              </a:rPr>
              <a:t>Katedra </a:t>
            </a:r>
            <a:r>
              <a:rPr lang="cs-CZ" sz="3300" b="1" dirty="0">
                <a:solidFill>
                  <a:schemeClr val="accent2">
                    <a:lumMod val="75000"/>
                  </a:schemeClr>
                </a:solidFill>
              </a:rPr>
              <a:t>anglistiky a amerikanistiky</a:t>
            </a:r>
            <a:r>
              <a:rPr lang="cs-CZ" dirty="0" smtClean="0"/>
              <a:t>, </a:t>
            </a:r>
            <a:r>
              <a:rPr lang="cs-CZ" dirty="0" smtClean="0">
                <a:hlinkClick r:id="rId7"/>
              </a:rPr>
              <a:t>matthew.sweney@upol.cz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456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CEEPUS sítě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PřF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UP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CIII-SI-0111-06-1112 –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GEOREGNET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Department of Geography</a:t>
            </a:r>
            <a:b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Dr. Pavel </a:t>
            </a:r>
            <a:r>
              <a:rPr lang="en-US" sz="2000" dirty="0" err="1" smtClean="0"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Ptacek</a:t>
            </a:r>
            <a:endParaRPr lang="cs-CZ" sz="20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sz="20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CIII-AT-0062-07-1112 -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Applied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Geoinformatics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(CEE-GIS),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Department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Geoinformatics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coordinator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Prof.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Vit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Vozenilek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47755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ADMINISTRACE NA UP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Administrativní záležitosti</a:t>
            </a:r>
            <a:r>
              <a:rPr lang="cs-CZ" dirty="0" smtClean="0"/>
              <a:t> (formulář Žádosti o proplacení jízdného, karta cestovního pojištění do zahraničí a jiné organizační záležitosti + poradenství) má na starosti vždy </a:t>
            </a:r>
            <a:r>
              <a:rPr lang="cs-CZ" b="1" dirty="0" smtClean="0"/>
              <a:t>Oddělení zahraničních záležitostí příslušné fakulty</a:t>
            </a:r>
          </a:p>
          <a:p>
            <a:r>
              <a:rPr lang="cs-CZ" b="1" dirty="0" smtClean="0"/>
              <a:t>FF - Jana Hořáková</a:t>
            </a:r>
          </a:p>
          <a:p>
            <a:r>
              <a:rPr lang="cs-CZ" b="1" dirty="0" err="1" smtClean="0"/>
              <a:t>PřF</a:t>
            </a:r>
            <a:r>
              <a:rPr lang="cs-CZ" b="1" dirty="0" smtClean="0"/>
              <a:t> – Dana </a:t>
            </a:r>
            <a:r>
              <a:rPr lang="cs-CZ" b="1" dirty="0" err="1" smtClean="0"/>
              <a:t>Gronychová</a:t>
            </a:r>
            <a:r>
              <a:rPr lang="cs-CZ" b="1" dirty="0" smtClean="0"/>
              <a:t>, příp. koordinátor sítě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06187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000" dirty="0" smtClean="0">
                <a:hlinkClick r:id="rId2"/>
              </a:rPr>
              <a:t>www.ceepus.info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>
                <a:hlinkClick r:id="rId3"/>
              </a:rPr>
              <a:t>www.dzs.cz/ceepus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>
                <a:hlinkClick r:id="rId4"/>
              </a:rPr>
              <a:t>http://www.ff.upol.cz/menu/zahranicni-vztahy/stipendijni-programy/ceepus/</a:t>
            </a:r>
            <a:r>
              <a:rPr lang="cs-CZ" sz="20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26" name="Picture 2" descr="C:\Users\Jana\Desktop\obrázky na plakát\global-world-flags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8"/>
            <a:ext cx="27813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1901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310</Words>
  <Application>Microsoft Office PowerPoint</Application>
  <PresentationFormat>Předvádění na obrazovce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CEEPUS</vt:lpstr>
      <vt:lpstr>Co je program CEEPUS</vt:lpstr>
      <vt:lpstr>Zapojené země:</vt:lpstr>
      <vt:lpstr>Jak se přihlásit</vt:lpstr>
      <vt:lpstr>CO ZAHRNUJE STIPENDIUM</vt:lpstr>
      <vt:lpstr>CEEPUS sítě FF UP</vt:lpstr>
      <vt:lpstr>CEEPUS sítě PřF UP</vt:lpstr>
      <vt:lpstr>ADMINISTRACE NA UP</vt:lpstr>
      <vt:lpstr>www.ceepus.info  www.dzs.cz/ceepus  http://www.ff.upol.cz/menu/zahranicni-vztahy/stipendijni-programy/ceepus/  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CEEPUS</dc:title>
  <dc:creator>Jana</dc:creator>
  <cp:lastModifiedBy>Jana</cp:lastModifiedBy>
  <cp:revision>55</cp:revision>
  <dcterms:created xsi:type="dcterms:W3CDTF">2012-10-10T08:18:04Z</dcterms:created>
  <dcterms:modified xsi:type="dcterms:W3CDTF">2012-10-11T08:55:22Z</dcterms:modified>
</cp:coreProperties>
</file>